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309" r:id="rId13"/>
    <p:sldId id="268" r:id="rId14"/>
    <p:sldId id="269" r:id="rId15"/>
    <p:sldId id="310" r:id="rId16"/>
    <p:sldId id="270" r:id="rId17"/>
    <p:sldId id="271" r:id="rId18"/>
    <p:sldId id="272" r:id="rId19"/>
    <p:sldId id="273" r:id="rId20"/>
    <p:sldId id="311" r:id="rId21"/>
    <p:sldId id="274" r:id="rId22"/>
    <p:sldId id="275" r:id="rId23"/>
    <p:sldId id="276" r:id="rId24"/>
    <p:sldId id="277" r:id="rId25"/>
    <p:sldId id="278" r:id="rId26"/>
    <p:sldId id="279" r:id="rId27"/>
    <p:sldId id="280" r:id="rId28"/>
    <p:sldId id="281" r:id="rId29"/>
    <p:sldId id="282" r:id="rId30"/>
    <p:sldId id="283" r:id="rId31"/>
    <p:sldId id="284" r:id="rId32"/>
    <p:sldId id="312"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13" r:id="rId51"/>
    <p:sldId id="314" r:id="rId52"/>
    <p:sldId id="315" r:id="rId53"/>
    <p:sldId id="316" r:id="rId54"/>
    <p:sldId id="302" r:id="rId55"/>
    <p:sldId id="303" r:id="rId56"/>
    <p:sldId id="304" r:id="rId57"/>
    <p:sldId id="317" r:id="rId58"/>
    <p:sldId id="30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1" name="Forme libre 40"/>
          <p:cNvSpPr/>
          <p:nvPr userDrawn="1"/>
        </p:nvSpPr>
        <p:spPr>
          <a:xfrm flipH="1">
            <a:off x="0" y="1"/>
            <a:ext cx="12192000" cy="3289300"/>
          </a:xfrm>
          <a:custGeom>
            <a:avLst/>
            <a:gdLst>
              <a:gd name="connsiteX0" fmla="*/ 9144000 w 9144000"/>
              <a:gd name="connsiteY0" fmla="*/ 0 h 3289300"/>
              <a:gd name="connsiteX1" fmla="*/ 0 w 9144000"/>
              <a:gd name="connsiteY1" fmla="*/ 0 h 3289300"/>
              <a:gd name="connsiteX2" fmla="*/ 0 w 9144000"/>
              <a:gd name="connsiteY2" fmla="*/ 3289300 h 3289300"/>
              <a:gd name="connsiteX3" fmla="*/ 7283317 w 9144000"/>
              <a:gd name="connsiteY3" fmla="*/ 3289300 h 3289300"/>
              <a:gd name="connsiteX4" fmla="*/ 9144000 w 9144000"/>
              <a:gd name="connsiteY4" fmla="*/ 1428577 h 328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289300">
                <a:moveTo>
                  <a:pt x="9144000" y="0"/>
                </a:moveTo>
                <a:lnTo>
                  <a:pt x="0" y="0"/>
                </a:lnTo>
                <a:lnTo>
                  <a:pt x="0" y="3289300"/>
                </a:lnTo>
                <a:lnTo>
                  <a:pt x="7283317" y="3289300"/>
                </a:lnTo>
                <a:lnTo>
                  <a:pt x="9144000" y="1428577"/>
                </a:lnTo>
                <a:close/>
              </a:path>
            </a:pathLst>
          </a:custGeom>
          <a:blipFill>
            <a:blip r:embed="rId2" cstate="print"/>
            <a:srcRect/>
            <a:stretch>
              <a:fillRect l="-2689" r="-26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42" name="Titre 41"/>
          <p:cNvSpPr>
            <a:spLocks noGrp="1"/>
          </p:cNvSpPr>
          <p:nvPr>
            <p:ph type="title" hasCustomPrompt="1"/>
          </p:nvPr>
        </p:nvSpPr>
        <p:spPr>
          <a:xfrm>
            <a:off x="2769941" y="3582723"/>
            <a:ext cx="8700371" cy="1050544"/>
          </a:xfrm>
        </p:spPr>
        <p:txBody>
          <a:bodyPr anchor="t"/>
          <a:lstStyle>
            <a:lvl1pPr>
              <a:defRPr sz="4267" b="1">
                <a:solidFill>
                  <a:schemeClr val="accent2"/>
                </a:solidFill>
              </a:defRPr>
            </a:lvl1pPr>
          </a:lstStyle>
          <a:p>
            <a:r>
              <a:rPr lang="fr-FR"/>
              <a:t>Modifiez </a:t>
            </a:r>
            <a:br>
              <a:rPr lang="fr-FR"/>
            </a:br>
            <a:r>
              <a:rPr lang="fr-FR"/>
              <a:t>le style du titre</a:t>
            </a:r>
            <a:endParaRPr lang="en-GB"/>
          </a:p>
        </p:txBody>
      </p:sp>
      <p:sp>
        <p:nvSpPr>
          <p:cNvPr id="51" name="Espace réservé du texte 50"/>
          <p:cNvSpPr>
            <a:spLocks noGrp="1"/>
          </p:cNvSpPr>
          <p:nvPr>
            <p:ph type="body" sz="quarter" idx="10" hasCustomPrompt="1"/>
          </p:nvPr>
        </p:nvSpPr>
        <p:spPr>
          <a:xfrm>
            <a:off x="2769941" y="4677912"/>
            <a:ext cx="496120" cy="287259"/>
          </a:xfrm>
        </p:spPr>
        <p:txBody>
          <a:bodyPr wrap="none"/>
          <a:lstStyle>
            <a:lvl1pPr marL="0" indent="0">
              <a:buNone/>
              <a:defRPr i="1">
                <a:solidFill>
                  <a:schemeClr val="accent3"/>
                </a:solidFill>
              </a:defRPr>
            </a:lvl1pPr>
            <a:lvl2pPr>
              <a:defRPr i="1">
                <a:solidFill>
                  <a:schemeClr val="accent3"/>
                </a:solidFill>
              </a:defRPr>
            </a:lvl2pPr>
            <a:lvl3pPr>
              <a:defRPr i="1">
                <a:solidFill>
                  <a:schemeClr val="accent3"/>
                </a:solidFill>
              </a:defRPr>
            </a:lvl3pPr>
            <a:lvl4pPr>
              <a:defRPr i="1">
                <a:solidFill>
                  <a:schemeClr val="accent3"/>
                </a:solidFill>
              </a:defRPr>
            </a:lvl4pPr>
            <a:lvl5pPr>
              <a:defRPr i="1">
                <a:solidFill>
                  <a:schemeClr val="accent3"/>
                </a:solidFill>
              </a:defRPr>
            </a:lvl5pPr>
          </a:lstStyle>
          <a:p>
            <a:pPr lvl="0"/>
            <a:r>
              <a:rPr lang="fr-FR"/>
              <a:t>Date</a:t>
            </a:r>
            <a:endParaRPr lang="en-GB"/>
          </a:p>
        </p:txBody>
      </p:sp>
      <p:pic>
        <p:nvPicPr>
          <p:cNvPr id="7" name="Picture 2" descr="H:\Communication Ext\LOGOS\Logo Poclain\logo poclain hydraulics.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4944000" y="5729667"/>
            <a:ext cx="2304000" cy="651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7396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46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noProof="0"/>
          </a:p>
        </p:txBody>
      </p:sp>
      <p:sp>
        <p:nvSpPr>
          <p:cNvPr id="3" name="Espace réservé de la date 2"/>
          <p:cNvSpPr>
            <a:spLocks noGrp="1"/>
          </p:cNvSpPr>
          <p:nvPr>
            <p:ph type="dt" sz="half" idx="10"/>
          </p:nvPr>
        </p:nvSpPr>
        <p:spPr/>
        <p:txBody>
          <a:bodyPr/>
          <a:lstStyle/>
          <a:p>
            <a:fld id="{4A2E201F-0F6C-45A1-92C3-C27E80D47401}" type="datetime1">
              <a:rPr lang="fr-FR" smtClean="0"/>
              <a:pPr/>
              <a:t>30/05/2021</a:t>
            </a:fld>
            <a:endParaRPr lang="fr-FR"/>
          </a:p>
        </p:txBody>
      </p:sp>
    </p:spTree>
    <p:extLst>
      <p:ext uri="{BB962C8B-B14F-4D97-AF65-F5344CB8AC3E}">
        <p14:creationId xmlns:p14="http://schemas.microsoft.com/office/powerpoint/2010/main" val="1844004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noProof="0"/>
          </a:p>
        </p:txBody>
      </p:sp>
      <p:sp>
        <p:nvSpPr>
          <p:cNvPr id="5" name="Espace réservé du texte 4"/>
          <p:cNvSpPr>
            <a:spLocks noGrp="1"/>
          </p:cNvSpPr>
          <p:nvPr>
            <p:ph type="body" sz="quarter" idx="10"/>
          </p:nvPr>
        </p:nvSpPr>
        <p:spPr>
          <a:xfrm>
            <a:off x="720000" y="1517334"/>
            <a:ext cx="10752000" cy="1346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320573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pères">
    <p:spTree>
      <p:nvGrpSpPr>
        <p:cNvPr id="1" name=""/>
        <p:cNvGrpSpPr/>
        <p:nvPr/>
      </p:nvGrpSpPr>
      <p:grpSpPr>
        <a:xfrm>
          <a:off x="0" y="0"/>
          <a:ext cx="0" cy="0"/>
          <a:chOff x="0" y="0"/>
          <a:chExt cx="0" cy="0"/>
        </a:xfrm>
      </p:grpSpPr>
      <p:grpSp>
        <p:nvGrpSpPr>
          <p:cNvPr id="18" name="Groupe 17"/>
          <p:cNvGrpSpPr/>
          <p:nvPr/>
        </p:nvGrpSpPr>
        <p:grpSpPr>
          <a:xfrm>
            <a:off x="719622" y="2896783"/>
            <a:ext cx="10752761" cy="3163287"/>
            <a:chOff x="539715" y="2896782"/>
            <a:chExt cx="8064571" cy="3163287"/>
          </a:xfrm>
        </p:grpSpPr>
        <p:grpSp>
          <p:nvGrpSpPr>
            <p:cNvPr id="19" name="Groupe 18"/>
            <p:cNvGrpSpPr/>
            <p:nvPr/>
          </p:nvGrpSpPr>
          <p:grpSpPr>
            <a:xfrm>
              <a:off x="539715" y="2896782"/>
              <a:ext cx="8064571" cy="720000"/>
              <a:chOff x="539715" y="2896782"/>
              <a:chExt cx="8064571" cy="720000"/>
            </a:xfrm>
          </p:grpSpPr>
          <p:sp>
            <p:nvSpPr>
              <p:cNvPr id="28" name="Rectangle 27"/>
              <p:cNvSpPr/>
              <p:nvPr/>
            </p:nvSpPr>
            <p:spPr>
              <a:xfrm>
                <a:off x="53971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29" name="Rectangle 28"/>
              <p:cNvSpPr/>
              <p:nvPr/>
            </p:nvSpPr>
            <p:spPr>
              <a:xfrm>
                <a:off x="258830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30" name="Rectangle 29"/>
              <p:cNvSpPr/>
              <p:nvPr/>
            </p:nvSpPr>
            <p:spPr>
              <a:xfrm>
                <a:off x="463689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31" name="Rectangle 30"/>
              <p:cNvSpPr/>
              <p:nvPr/>
            </p:nvSpPr>
            <p:spPr>
              <a:xfrm>
                <a:off x="6685486"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grpSp>
        <p:sp>
          <p:nvSpPr>
            <p:cNvPr id="20" name="Rectangle 19"/>
            <p:cNvSpPr/>
            <p:nvPr/>
          </p:nvSpPr>
          <p:spPr>
            <a:xfrm>
              <a:off x="539715" y="5340069"/>
              <a:ext cx="8064571"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grpSp>
          <p:nvGrpSpPr>
            <p:cNvPr id="21" name="Groupe 20"/>
            <p:cNvGrpSpPr/>
            <p:nvPr/>
          </p:nvGrpSpPr>
          <p:grpSpPr>
            <a:xfrm>
              <a:off x="539715" y="4525640"/>
              <a:ext cx="8064571" cy="720000"/>
              <a:chOff x="539715" y="4518112"/>
              <a:chExt cx="8064571" cy="720000"/>
            </a:xfrm>
          </p:grpSpPr>
          <p:sp>
            <p:nvSpPr>
              <p:cNvPr id="26" name="Rectangle 25"/>
              <p:cNvSpPr/>
              <p:nvPr/>
            </p:nvSpPr>
            <p:spPr>
              <a:xfrm>
                <a:off x="539715" y="4518112"/>
                <a:ext cx="385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sp>
            <p:nvSpPr>
              <p:cNvPr id="27" name="Rectangle 26"/>
              <p:cNvSpPr/>
              <p:nvPr/>
            </p:nvSpPr>
            <p:spPr>
              <a:xfrm>
                <a:off x="4752286" y="4518112"/>
                <a:ext cx="385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grpSp>
        <p:grpSp>
          <p:nvGrpSpPr>
            <p:cNvPr id="22" name="Groupe 21"/>
            <p:cNvGrpSpPr/>
            <p:nvPr/>
          </p:nvGrpSpPr>
          <p:grpSpPr>
            <a:xfrm>
              <a:off x="539715" y="3711211"/>
              <a:ext cx="8064571" cy="720000"/>
              <a:chOff x="539715" y="3711211"/>
              <a:chExt cx="8064571" cy="720000"/>
            </a:xfrm>
          </p:grpSpPr>
          <p:sp>
            <p:nvSpPr>
              <p:cNvPr id="23" name="Rectangle 22"/>
              <p:cNvSpPr/>
              <p:nvPr/>
            </p:nvSpPr>
            <p:spPr>
              <a:xfrm>
                <a:off x="539715"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24" name="Rectangle 23"/>
              <p:cNvSpPr/>
              <p:nvPr/>
            </p:nvSpPr>
            <p:spPr>
              <a:xfrm>
                <a:off x="3276000"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25" name="Rectangle 24"/>
              <p:cNvSpPr/>
              <p:nvPr/>
            </p:nvSpPr>
            <p:spPr>
              <a:xfrm>
                <a:off x="6012286"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grpSp>
      </p:grpSp>
      <p:sp>
        <p:nvSpPr>
          <p:cNvPr id="2" name="Titre 1"/>
          <p:cNvSpPr>
            <a:spLocks noGrp="1"/>
          </p:cNvSpPr>
          <p:nvPr>
            <p:ph type="title"/>
          </p:nvPr>
        </p:nvSpPr>
        <p:spPr/>
        <p:txBody>
          <a:bodyPr/>
          <a:lstStyle/>
          <a:p>
            <a:r>
              <a:rPr lang="en-US" noProof="0"/>
              <a:t>Click to edit Master title style</a:t>
            </a:r>
            <a:endParaRPr lang="fr-FR" noProof="0"/>
          </a:p>
        </p:txBody>
      </p:sp>
      <p:grpSp>
        <p:nvGrpSpPr>
          <p:cNvPr id="10" name="Group 9"/>
          <p:cNvGrpSpPr/>
          <p:nvPr/>
        </p:nvGrpSpPr>
        <p:grpSpPr>
          <a:xfrm>
            <a:off x="-186542" y="-108944"/>
            <a:ext cx="12565083" cy="7075887"/>
            <a:chOff x="-139906" y="-108943"/>
            <a:chExt cx="9423812" cy="7075886"/>
          </a:xfrm>
        </p:grpSpPr>
        <p:cxnSp>
          <p:nvCxnSpPr>
            <p:cNvPr id="11" name="Connecteur droit 5"/>
            <p:cNvCxnSpPr/>
            <p:nvPr/>
          </p:nvCxnSpPr>
          <p:spPr>
            <a:xfrm>
              <a:off x="538163"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7"/>
            <p:cNvCxnSpPr/>
            <p:nvPr/>
          </p:nvCxnSpPr>
          <p:spPr>
            <a:xfrm>
              <a:off x="4392000"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8"/>
            <p:cNvCxnSpPr/>
            <p:nvPr/>
          </p:nvCxnSpPr>
          <p:spPr>
            <a:xfrm>
              <a:off x="4751045"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9"/>
            <p:cNvCxnSpPr/>
            <p:nvPr/>
          </p:nvCxnSpPr>
          <p:spPr>
            <a:xfrm>
              <a:off x="8602734"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0"/>
            <p:cNvCxnSpPr/>
            <p:nvPr/>
          </p:nvCxnSpPr>
          <p:spPr>
            <a:xfrm>
              <a:off x="-139906" y="6059170"/>
              <a:ext cx="9423812" cy="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4"/>
            <p:cNvCxnSpPr/>
            <p:nvPr/>
          </p:nvCxnSpPr>
          <p:spPr>
            <a:xfrm>
              <a:off x="-139906" y="1510983"/>
              <a:ext cx="9423812" cy="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Espace réservé du texte 4"/>
          <p:cNvSpPr>
            <a:spLocks noGrp="1"/>
          </p:cNvSpPr>
          <p:nvPr>
            <p:ph type="body" sz="quarter" idx="10"/>
          </p:nvPr>
        </p:nvSpPr>
        <p:spPr>
          <a:xfrm>
            <a:off x="720000" y="1517334"/>
            <a:ext cx="10752000" cy="1346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32" name="Groupe 31"/>
          <p:cNvGrpSpPr/>
          <p:nvPr userDrawn="1"/>
        </p:nvGrpSpPr>
        <p:grpSpPr>
          <a:xfrm>
            <a:off x="719622" y="2896783"/>
            <a:ext cx="10752761" cy="3163287"/>
            <a:chOff x="539715" y="2896782"/>
            <a:chExt cx="8064571" cy="3163287"/>
          </a:xfrm>
        </p:grpSpPr>
        <p:grpSp>
          <p:nvGrpSpPr>
            <p:cNvPr id="33" name="Groupe 32"/>
            <p:cNvGrpSpPr/>
            <p:nvPr userDrawn="1"/>
          </p:nvGrpSpPr>
          <p:grpSpPr>
            <a:xfrm>
              <a:off x="539715" y="2896782"/>
              <a:ext cx="8064571" cy="720000"/>
              <a:chOff x="539715" y="2896782"/>
              <a:chExt cx="8064571" cy="720000"/>
            </a:xfrm>
          </p:grpSpPr>
          <p:sp>
            <p:nvSpPr>
              <p:cNvPr id="42" name="Rectangle 41"/>
              <p:cNvSpPr/>
              <p:nvPr userDrawn="1"/>
            </p:nvSpPr>
            <p:spPr>
              <a:xfrm>
                <a:off x="53971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43" name="Rectangle 42"/>
              <p:cNvSpPr/>
              <p:nvPr userDrawn="1"/>
            </p:nvSpPr>
            <p:spPr>
              <a:xfrm>
                <a:off x="258830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44" name="Rectangle 43"/>
              <p:cNvSpPr/>
              <p:nvPr userDrawn="1"/>
            </p:nvSpPr>
            <p:spPr>
              <a:xfrm>
                <a:off x="4636895"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45" name="Rectangle 44"/>
              <p:cNvSpPr/>
              <p:nvPr userDrawn="1"/>
            </p:nvSpPr>
            <p:spPr>
              <a:xfrm>
                <a:off x="6685486" y="2896782"/>
                <a:ext cx="19188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grpSp>
        <p:sp>
          <p:nvSpPr>
            <p:cNvPr id="34" name="Rectangle 33"/>
            <p:cNvSpPr/>
            <p:nvPr userDrawn="1"/>
          </p:nvSpPr>
          <p:spPr>
            <a:xfrm>
              <a:off x="539715" y="5340069"/>
              <a:ext cx="8064571"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grpSp>
          <p:nvGrpSpPr>
            <p:cNvPr id="35" name="Groupe 34"/>
            <p:cNvGrpSpPr/>
            <p:nvPr userDrawn="1"/>
          </p:nvGrpSpPr>
          <p:grpSpPr>
            <a:xfrm>
              <a:off x="539715" y="4525640"/>
              <a:ext cx="8064571" cy="720000"/>
              <a:chOff x="539715" y="4518112"/>
              <a:chExt cx="8064571" cy="720000"/>
            </a:xfrm>
          </p:grpSpPr>
          <p:sp>
            <p:nvSpPr>
              <p:cNvPr id="40" name="Rectangle 39"/>
              <p:cNvSpPr/>
              <p:nvPr userDrawn="1"/>
            </p:nvSpPr>
            <p:spPr>
              <a:xfrm>
                <a:off x="539715" y="4518112"/>
                <a:ext cx="385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sp>
            <p:nvSpPr>
              <p:cNvPr id="41" name="Rectangle 40"/>
              <p:cNvSpPr/>
              <p:nvPr userDrawn="1"/>
            </p:nvSpPr>
            <p:spPr>
              <a:xfrm>
                <a:off x="4752286" y="4518112"/>
                <a:ext cx="385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noProof="0"/>
              </a:p>
            </p:txBody>
          </p:sp>
        </p:grpSp>
        <p:grpSp>
          <p:nvGrpSpPr>
            <p:cNvPr id="36" name="Groupe 35"/>
            <p:cNvGrpSpPr/>
            <p:nvPr userDrawn="1"/>
          </p:nvGrpSpPr>
          <p:grpSpPr>
            <a:xfrm>
              <a:off x="539715" y="3711211"/>
              <a:ext cx="8064571" cy="720000"/>
              <a:chOff x="539715" y="3711211"/>
              <a:chExt cx="8064571" cy="720000"/>
            </a:xfrm>
          </p:grpSpPr>
          <p:sp>
            <p:nvSpPr>
              <p:cNvPr id="37" name="Rectangle 36"/>
              <p:cNvSpPr/>
              <p:nvPr userDrawn="1"/>
            </p:nvSpPr>
            <p:spPr>
              <a:xfrm>
                <a:off x="539715"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38" name="Rectangle 37"/>
              <p:cNvSpPr/>
              <p:nvPr userDrawn="1"/>
            </p:nvSpPr>
            <p:spPr>
              <a:xfrm>
                <a:off x="3276000"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sp>
            <p:nvSpPr>
              <p:cNvPr id="39" name="Rectangle 38"/>
              <p:cNvSpPr/>
              <p:nvPr userDrawn="1"/>
            </p:nvSpPr>
            <p:spPr>
              <a:xfrm>
                <a:off x="6012286" y="3711211"/>
                <a:ext cx="2592000" cy="72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2400" noProof="0"/>
              </a:p>
            </p:txBody>
          </p:sp>
        </p:grpSp>
      </p:grpSp>
      <p:grpSp>
        <p:nvGrpSpPr>
          <p:cNvPr id="46" name="Group 9"/>
          <p:cNvGrpSpPr/>
          <p:nvPr userDrawn="1"/>
        </p:nvGrpSpPr>
        <p:grpSpPr>
          <a:xfrm>
            <a:off x="-186542" y="-108944"/>
            <a:ext cx="12565083" cy="7075887"/>
            <a:chOff x="-139906" y="-108943"/>
            <a:chExt cx="9423812" cy="7075886"/>
          </a:xfrm>
        </p:grpSpPr>
        <p:cxnSp>
          <p:nvCxnSpPr>
            <p:cNvPr id="47" name="Connecteur droit 5"/>
            <p:cNvCxnSpPr/>
            <p:nvPr userDrawn="1"/>
          </p:nvCxnSpPr>
          <p:spPr>
            <a:xfrm>
              <a:off x="538163"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cteur droit 7"/>
            <p:cNvCxnSpPr/>
            <p:nvPr userDrawn="1"/>
          </p:nvCxnSpPr>
          <p:spPr>
            <a:xfrm>
              <a:off x="4392000"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Connecteur droit 8"/>
            <p:cNvCxnSpPr/>
            <p:nvPr userDrawn="1"/>
          </p:nvCxnSpPr>
          <p:spPr>
            <a:xfrm>
              <a:off x="4751045"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Connecteur droit 9"/>
            <p:cNvCxnSpPr/>
            <p:nvPr userDrawn="1"/>
          </p:nvCxnSpPr>
          <p:spPr>
            <a:xfrm>
              <a:off x="8602734" y="-108943"/>
              <a:ext cx="0" cy="7075886"/>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Connecteur droit 10"/>
            <p:cNvCxnSpPr/>
            <p:nvPr userDrawn="1"/>
          </p:nvCxnSpPr>
          <p:spPr>
            <a:xfrm>
              <a:off x="-139906" y="6059170"/>
              <a:ext cx="9423812" cy="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Connecteur droit 14"/>
            <p:cNvCxnSpPr/>
            <p:nvPr userDrawn="1"/>
          </p:nvCxnSpPr>
          <p:spPr>
            <a:xfrm>
              <a:off x="-139906" y="1510983"/>
              <a:ext cx="9423812" cy="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1161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4" name="ZoneTexte 7"/>
          <p:cNvSpPr txBox="1">
            <a:spLocks noChangeArrowheads="1"/>
          </p:cNvSpPr>
          <p:nvPr userDrawn="1"/>
        </p:nvSpPr>
        <p:spPr bwMode="auto">
          <a:xfrm>
            <a:off x="1295400" y="6669617"/>
            <a:ext cx="108966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defRPr/>
            </a:pPr>
            <a:r>
              <a:rPr lang="en-US" sz="800" b="1">
                <a:solidFill>
                  <a:srgbClr val="5F5F5F"/>
                </a:solidFill>
                <a:latin typeface="Arial" charset="0"/>
              </a:rPr>
              <a:t>This document is the property of POCLAIN. It is strictly confidential. It may not be used, reproduced, copied, or disclosed to a third party, in full or in part without our prior written consent.</a:t>
            </a:r>
          </a:p>
        </p:txBody>
      </p:sp>
      <p:pic>
        <p:nvPicPr>
          <p:cNvPr id="5" name="Picture 2" descr="H:\Communication Ext\LOGOS\Logo Poclain\logo poclain hydraulics.jp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033000" y="179918"/>
            <a:ext cx="2159000" cy="4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necteur droit 9"/>
          <p:cNvCxnSpPr/>
          <p:nvPr userDrawn="1"/>
        </p:nvCxnSpPr>
        <p:spPr>
          <a:xfrm>
            <a:off x="334434" y="836084"/>
            <a:ext cx="11762317" cy="0"/>
          </a:xfrm>
          <a:prstGeom prst="line">
            <a:avLst/>
          </a:prstGeom>
          <a:ln w="22225">
            <a:solidFill>
              <a:srgbClr val="099BD6"/>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609600" y="116632"/>
            <a:ext cx="9134805" cy="576064"/>
          </a:xfrm>
        </p:spPr>
        <p:txBody>
          <a:bodyPr>
            <a:noAutofit/>
          </a:bodyPr>
          <a:lstStyle>
            <a:lvl1pPr>
              <a:defRPr sz="5333"/>
            </a:lvl1pPr>
          </a:lstStyle>
          <a:p>
            <a:r>
              <a:rPr lang="fr-FR"/>
              <a:t>Modifiez le style du titre</a:t>
            </a:r>
          </a:p>
        </p:txBody>
      </p:sp>
      <p:sp>
        <p:nvSpPr>
          <p:cNvPr id="11" name="Espace réservé du contenu 2"/>
          <p:cNvSpPr>
            <a:spLocks noGrp="1"/>
          </p:cNvSpPr>
          <p:nvPr>
            <p:ph idx="1"/>
          </p:nvPr>
        </p:nvSpPr>
        <p:spPr>
          <a:xfrm>
            <a:off x="609600" y="1052737"/>
            <a:ext cx="10972800" cy="134601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3"/>
          <p:cNvSpPr>
            <a:spLocks noGrp="1"/>
          </p:cNvSpPr>
          <p:nvPr>
            <p:ph type="dt" sz="half" idx="10"/>
          </p:nvPr>
        </p:nvSpPr>
        <p:spPr/>
        <p:txBody>
          <a:bodyPr/>
          <a:lstStyle>
            <a:lvl1pPr>
              <a:defRPr/>
            </a:lvl1pPr>
          </a:lstStyle>
          <a:p>
            <a:pPr>
              <a:defRPr/>
            </a:pPr>
            <a:fld id="{1A76BE5C-5C18-4426-AEF6-46B05D3F5A50}" type="datetimeFigureOut">
              <a:rPr lang="fr-FR"/>
              <a:pPr>
                <a:defRPr/>
              </a:pPr>
              <a:t>30/05/2021</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4DD8D46B-B00C-4022-8DDB-DC6818AE0DAF}" type="slidenum">
              <a:rPr lang="fr-FR"/>
              <a:pPr>
                <a:defRPr/>
              </a:pPr>
              <a:t>‹#›</a:t>
            </a:fld>
            <a:endParaRPr lang="fr-FR"/>
          </a:p>
        </p:txBody>
      </p:sp>
    </p:spTree>
    <p:extLst>
      <p:ext uri="{BB962C8B-B14F-4D97-AF65-F5344CB8AC3E}">
        <p14:creationId xmlns:p14="http://schemas.microsoft.com/office/powerpoint/2010/main" val="377949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fr-FR" noProof="0"/>
          </a:p>
        </p:txBody>
      </p:sp>
      <p:sp>
        <p:nvSpPr>
          <p:cNvPr id="5" name="Espace réservé du texte 4"/>
          <p:cNvSpPr>
            <a:spLocks noGrp="1"/>
          </p:cNvSpPr>
          <p:nvPr>
            <p:ph type="body" sz="quarter" idx="10"/>
          </p:nvPr>
        </p:nvSpPr>
        <p:spPr>
          <a:xfrm>
            <a:off x="720000" y="1517334"/>
            <a:ext cx="10752000" cy="1346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407045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0C20D42-71DF-4490-B6C1-4AEE92AE4545}" type="datetime1">
              <a:rPr lang="fr-FR" smtClean="0"/>
              <a:pPr/>
              <a:t>30/05/2021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728BE26-B5B5-40FE-97C8-A37C5B9FBE7C}" type="slidenum">
              <a:rPr lang="fr-FR" smtClean="0"/>
              <a:pPr/>
              <a:t>‹#›</a:t>
            </a:fld>
            <a:endParaRPr lang="fr-FR"/>
          </a:p>
        </p:txBody>
      </p:sp>
    </p:spTree>
    <p:extLst>
      <p:ext uri="{BB962C8B-B14F-4D97-AF65-F5344CB8AC3E}">
        <p14:creationId xmlns:p14="http://schemas.microsoft.com/office/powerpoint/2010/main" val="25696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2" y="0"/>
            <a:ext cx="12192001" cy="76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Espace réservé du texte 2"/>
          <p:cNvSpPr>
            <a:spLocks noGrp="1"/>
          </p:cNvSpPr>
          <p:nvPr>
            <p:ph type="body" idx="1"/>
          </p:nvPr>
        </p:nvSpPr>
        <p:spPr>
          <a:xfrm>
            <a:off x="720000" y="1517334"/>
            <a:ext cx="10752000" cy="1346009"/>
          </a:xfrm>
          <a:prstGeom prst="rect">
            <a:avLst/>
          </a:prstGeom>
        </p:spPr>
        <p:txBody>
          <a:bodyPr vert="horz" lIns="0" tIns="0" rIns="0" bIns="0" rtlCol="0">
            <a:spAutoFit/>
          </a:bodyPr>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4" name="Forme libre 3"/>
          <p:cNvSpPr/>
          <p:nvPr/>
        </p:nvSpPr>
        <p:spPr>
          <a:xfrm>
            <a:off x="2434169" y="0"/>
            <a:ext cx="9757833" cy="763744"/>
          </a:xfrm>
          <a:custGeom>
            <a:avLst/>
            <a:gdLst>
              <a:gd name="connsiteX0" fmla="*/ 763729 w 7318375"/>
              <a:gd name="connsiteY0" fmla="*/ 0 h 763744"/>
              <a:gd name="connsiteX1" fmla="*/ 7318375 w 7318375"/>
              <a:gd name="connsiteY1" fmla="*/ 0 h 763744"/>
              <a:gd name="connsiteX2" fmla="*/ 7318375 w 7318375"/>
              <a:gd name="connsiteY2" fmla="*/ 763744 h 763744"/>
              <a:gd name="connsiteX3" fmla="*/ 0 w 7318375"/>
              <a:gd name="connsiteY3" fmla="*/ 763744 h 763744"/>
            </a:gdLst>
            <a:ahLst/>
            <a:cxnLst>
              <a:cxn ang="0">
                <a:pos x="connsiteX0" y="connsiteY0"/>
              </a:cxn>
              <a:cxn ang="0">
                <a:pos x="connsiteX1" y="connsiteY1"/>
              </a:cxn>
              <a:cxn ang="0">
                <a:pos x="connsiteX2" y="connsiteY2"/>
              </a:cxn>
              <a:cxn ang="0">
                <a:pos x="connsiteX3" y="connsiteY3"/>
              </a:cxn>
            </a:cxnLst>
            <a:rect l="l" t="t" r="r" b="b"/>
            <a:pathLst>
              <a:path w="7318375" h="763744">
                <a:moveTo>
                  <a:pt x="763729" y="0"/>
                </a:moveTo>
                <a:lnTo>
                  <a:pt x="7318375" y="0"/>
                </a:lnTo>
                <a:lnTo>
                  <a:pt x="7318375" y="763744"/>
                </a:lnTo>
                <a:lnTo>
                  <a:pt x="0" y="763744"/>
                </a:lnTo>
                <a:close/>
              </a:path>
            </a:pathLst>
          </a:custGeom>
          <a:solidFill>
            <a:srgbClr val="006A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rme libre 4"/>
          <p:cNvSpPr/>
          <p:nvPr/>
        </p:nvSpPr>
        <p:spPr>
          <a:xfrm>
            <a:off x="0" y="0"/>
            <a:ext cx="3334627" cy="763744"/>
          </a:xfrm>
          <a:custGeom>
            <a:avLst/>
            <a:gdLst>
              <a:gd name="connsiteX0" fmla="*/ 0 w 2500970"/>
              <a:gd name="connsiteY0" fmla="*/ 0 h 763744"/>
              <a:gd name="connsiteX1" fmla="*/ 2500970 w 2500970"/>
              <a:gd name="connsiteY1" fmla="*/ 0 h 763744"/>
              <a:gd name="connsiteX2" fmla="*/ 1737242 w 2500970"/>
              <a:gd name="connsiteY2" fmla="*/ 763744 h 763744"/>
              <a:gd name="connsiteX3" fmla="*/ 0 w 2500970"/>
              <a:gd name="connsiteY3" fmla="*/ 763744 h 763744"/>
            </a:gdLst>
            <a:ahLst/>
            <a:cxnLst>
              <a:cxn ang="0">
                <a:pos x="connsiteX0" y="connsiteY0"/>
              </a:cxn>
              <a:cxn ang="0">
                <a:pos x="connsiteX1" y="connsiteY1"/>
              </a:cxn>
              <a:cxn ang="0">
                <a:pos x="connsiteX2" y="connsiteY2"/>
              </a:cxn>
              <a:cxn ang="0">
                <a:pos x="connsiteX3" y="connsiteY3"/>
              </a:cxn>
            </a:cxnLst>
            <a:rect l="l" t="t" r="r" b="b"/>
            <a:pathLst>
              <a:path w="2500970" h="763744">
                <a:moveTo>
                  <a:pt x="0" y="0"/>
                </a:moveTo>
                <a:lnTo>
                  <a:pt x="2500970" y="0"/>
                </a:lnTo>
                <a:lnTo>
                  <a:pt x="1737242" y="763744"/>
                </a:lnTo>
                <a:lnTo>
                  <a:pt x="0" y="76374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8" name="Image 7"/>
          <p:cNvPicPr>
            <a:picLocks noChangeAspect="1"/>
          </p:cNvPicPr>
          <p:nvPr/>
        </p:nvPicPr>
        <p:blipFill rotWithShape="1">
          <a:blip r:embed="rId10" cstate="screen">
            <a:extLst>
              <a:ext uri="{28A0092B-C50C-407E-A947-70E740481C1C}">
                <a14:useLocalDpi xmlns:a14="http://schemas.microsoft.com/office/drawing/2010/main" val="0"/>
              </a:ext>
            </a:extLst>
          </a:blip>
          <a:srcRect t="70844"/>
          <a:stretch/>
        </p:blipFill>
        <p:spPr>
          <a:xfrm flipH="1">
            <a:off x="0" y="6543413"/>
            <a:ext cx="12192000" cy="314587"/>
          </a:xfrm>
          <a:prstGeom prst="rect">
            <a:avLst/>
          </a:prstGeom>
        </p:spPr>
      </p:pic>
      <p:sp>
        <p:nvSpPr>
          <p:cNvPr id="9" name="Forme libre 8"/>
          <p:cNvSpPr/>
          <p:nvPr/>
        </p:nvSpPr>
        <p:spPr>
          <a:xfrm>
            <a:off x="1" y="6677026"/>
            <a:ext cx="12192000" cy="180975"/>
          </a:xfrm>
          <a:custGeom>
            <a:avLst/>
            <a:gdLst>
              <a:gd name="connsiteX0" fmla="*/ 0 w 9144000"/>
              <a:gd name="connsiteY0" fmla="*/ 0 h 180975"/>
              <a:gd name="connsiteX1" fmla="*/ 8342465 w 9144000"/>
              <a:gd name="connsiteY1" fmla="*/ 0 h 180975"/>
              <a:gd name="connsiteX2" fmla="*/ 8435446 w 9144000"/>
              <a:gd name="connsiteY2" fmla="*/ 103134 h 180975"/>
              <a:gd name="connsiteX3" fmla="*/ 8647372 w 9144000"/>
              <a:gd name="connsiteY3" fmla="*/ 103134 h 180975"/>
              <a:gd name="connsiteX4" fmla="*/ 8740353 w 9144000"/>
              <a:gd name="connsiteY4" fmla="*/ 0 h 180975"/>
              <a:gd name="connsiteX5" fmla="*/ 9144000 w 9144000"/>
              <a:gd name="connsiteY5" fmla="*/ 0 h 180975"/>
              <a:gd name="connsiteX6" fmla="*/ 9144000 w 9144000"/>
              <a:gd name="connsiteY6" fmla="*/ 180975 h 180975"/>
              <a:gd name="connsiteX7" fmla="*/ 0 w 9144000"/>
              <a:gd name="connsiteY7"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180975">
                <a:moveTo>
                  <a:pt x="0" y="0"/>
                </a:moveTo>
                <a:lnTo>
                  <a:pt x="8342465" y="0"/>
                </a:lnTo>
                <a:lnTo>
                  <a:pt x="8435446" y="103134"/>
                </a:lnTo>
                <a:lnTo>
                  <a:pt x="8647372" y="103134"/>
                </a:lnTo>
                <a:lnTo>
                  <a:pt x="8740353" y="0"/>
                </a:lnTo>
                <a:lnTo>
                  <a:pt x="9144000" y="0"/>
                </a:lnTo>
                <a:lnTo>
                  <a:pt x="9144000" y="180975"/>
                </a:lnTo>
                <a:lnTo>
                  <a:pt x="0" y="180975"/>
                </a:lnTo>
                <a:close/>
              </a:path>
            </a:pathLst>
          </a:custGeom>
          <a:gradFill flip="none" rotWithShape="1">
            <a:gsLst>
              <a:gs pos="100000">
                <a:schemeClr val="bg1">
                  <a:lumMod val="75000"/>
                  <a:alpha val="50000"/>
                </a:schemeClr>
              </a:gs>
              <a:gs pos="0">
                <a:schemeClr val="tx1">
                  <a:lumMod val="65000"/>
                  <a:lumOff val="35000"/>
                  <a:alpha val="50000"/>
                </a:schemeClr>
              </a:gs>
              <a:gs pos="42000">
                <a:schemeClr val="bg1">
                  <a:lumMod val="50000"/>
                  <a:alpha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10" name="ZoneTexte 9"/>
          <p:cNvSpPr txBox="1"/>
          <p:nvPr/>
        </p:nvSpPr>
        <p:spPr>
          <a:xfrm>
            <a:off x="11262443" y="6580411"/>
            <a:ext cx="252205" cy="184666"/>
          </a:xfrm>
          <a:prstGeom prst="rect">
            <a:avLst/>
          </a:prstGeom>
          <a:noFill/>
        </p:spPr>
        <p:txBody>
          <a:bodyPr wrap="square" lIns="0" tIns="0" rIns="0" bIns="0" rtlCol="0" anchor="ctr">
            <a:spAutoFit/>
          </a:bodyPr>
          <a:lstStyle/>
          <a:p>
            <a:pPr algn="ctr"/>
            <a:fld id="{D4A17F65-62B7-48C5-9120-6F9489AF9638}" type="slidenum">
              <a:rPr lang="fr-FR" sz="1200" smtClean="0">
                <a:solidFill>
                  <a:schemeClr val="accent6"/>
                </a:solidFill>
                <a:latin typeface="Century Gothic" panose="020B0502020202020204" pitchFamily="34" charset="0"/>
              </a:rPr>
              <a:pPr algn="ctr"/>
              <a:t>‹#›</a:t>
            </a:fld>
            <a:endParaRPr lang="fr-FR" sz="1200">
              <a:solidFill>
                <a:schemeClr val="accent6"/>
              </a:solidFill>
              <a:latin typeface="Century Gothic" panose="020B0502020202020204" pitchFamily="34" charset="0"/>
            </a:endParaRPr>
          </a:p>
        </p:txBody>
      </p:sp>
      <p:sp>
        <p:nvSpPr>
          <p:cNvPr id="2" name="Espace réservé du titre 1"/>
          <p:cNvSpPr>
            <a:spLocks noGrp="1"/>
          </p:cNvSpPr>
          <p:nvPr>
            <p:ph type="title"/>
          </p:nvPr>
        </p:nvSpPr>
        <p:spPr>
          <a:xfrm>
            <a:off x="3575046" y="215945"/>
            <a:ext cx="7895268" cy="426784"/>
          </a:xfrm>
          <a:prstGeom prst="rect">
            <a:avLst/>
          </a:prstGeom>
        </p:spPr>
        <p:txBody>
          <a:bodyPr vert="horz" wrap="square" lIns="0" tIns="0" rIns="0" bIns="0" rtlCol="0" anchor="ctr">
            <a:spAutoFit/>
          </a:bodyPr>
          <a:lstStyle/>
          <a:p>
            <a:r>
              <a:rPr lang="fr-FR" noProof="0"/>
              <a:t>Modifiez le style du titre</a:t>
            </a:r>
          </a:p>
        </p:txBody>
      </p:sp>
      <p:sp>
        <p:nvSpPr>
          <p:cNvPr id="7" name="Espace réservé de la date 6"/>
          <p:cNvSpPr>
            <a:spLocks noGrp="1"/>
          </p:cNvSpPr>
          <p:nvPr>
            <p:ph type="dt" sz="half" idx="2"/>
          </p:nvPr>
        </p:nvSpPr>
        <p:spPr>
          <a:xfrm>
            <a:off x="9827931" y="6592268"/>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908D083-A34F-44BB-8A79-8B01085F99AF}" type="datetime1">
              <a:rPr lang="fr-FR" smtClean="0"/>
              <a:pPr/>
              <a:t>30/05/2021</a:t>
            </a:fld>
            <a:endParaRPr lang="fr-FR"/>
          </a:p>
        </p:txBody>
      </p:sp>
      <p:pic>
        <p:nvPicPr>
          <p:cNvPr id="13" name="Picture 2" descr="H:\Communication Ext\LOGOS\Logo Poclain\logo poclain hydraulics.pn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368988" y="164637"/>
            <a:ext cx="1742400" cy="49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1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p:txStyles>
    <p:titleStyle>
      <a:lvl1pPr algn="l" defTabSz="1219170" rtl="0" eaLnBrk="1" latinLnBrk="0" hangingPunct="1">
        <a:lnSpc>
          <a:spcPct val="80000"/>
        </a:lnSpc>
        <a:spcBef>
          <a:spcPct val="0"/>
        </a:spcBef>
        <a:buNone/>
        <a:defRPr sz="3467" b="0" kern="1200" cap="all" baseline="0">
          <a:solidFill>
            <a:schemeClr val="bg1"/>
          </a:solidFill>
          <a:latin typeface="+mj-lt"/>
          <a:ea typeface="+mj-ea"/>
          <a:cs typeface="+mj-cs"/>
        </a:defRPr>
      </a:lvl1pPr>
    </p:titleStyle>
    <p:bodyStyle>
      <a:lvl1pPr marL="243411" indent="-243411" algn="l" defTabSz="1219170"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1pPr>
      <a:lvl2pPr marL="558786" indent="-300559"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791614" indent="-222245" algn="l" defTabSz="1219170" rtl="0" eaLnBrk="1" latinLnBrk="0" hangingPunct="1">
        <a:spcBef>
          <a:spcPct val="20000"/>
        </a:spcBef>
        <a:buFont typeface="Arial" panose="020B0604020202020204" pitchFamily="34" charset="0"/>
        <a:buChar char="•"/>
        <a:defRPr sz="1467" kern="1200">
          <a:solidFill>
            <a:schemeClr val="tx1"/>
          </a:solidFill>
          <a:latin typeface="+mn-lt"/>
          <a:ea typeface="+mn-ea"/>
          <a:cs typeface="+mn-cs"/>
        </a:defRPr>
      </a:lvl3pPr>
      <a:lvl4pPr marL="1015975" indent="-228594" algn="l" defTabSz="1219170" rtl="0" eaLnBrk="1" latinLnBrk="0" hangingPunct="1">
        <a:spcBef>
          <a:spcPct val="20000"/>
        </a:spcBef>
        <a:buFont typeface="Arial" panose="020B0604020202020204" pitchFamily="34" charset="0"/>
        <a:buChar char="–"/>
        <a:defRPr sz="1333" kern="1200">
          <a:solidFill>
            <a:schemeClr val="tx1">
              <a:lumMod val="65000"/>
              <a:lumOff val="35000"/>
            </a:schemeClr>
          </a:solidFill>
          <a:latin typeface="+mn-lt"/>
          <a:ea typeface="+mn-ea"/>
          <a:cs typeface="+mn-cs"/>
        </a:defRPr>
      </a:lvl4pPr>
      <a:lvl5pPr marL="1214936" indent="-194728" algn="l" defTabSz="1219170" rtl="0" eaLnBrk="1" latinLnBrk="0" hangingPunct="1">
        <a:spcBef>
          <a:spcPct val="20000"/>
        </a:spcBef>
        <a:buFont typeface="Arial" panose="020B0604020202020204" pitchFamily="34" charset="0"/>
        <a:buChar char="»"/>
        <a:defRPr sz="1333" kern="1200">
          <a:solidFill>
            <a:schemeClr val="tx1">
              <a:lumMod val="65000"/>
              <a:lumOff val="35000"/>
            </a:schemeClr>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itle 1"/>
          <p:cNvSpPr txBox="1">
            <a:spLocks/>
          </p:cNvSpPr>
          <p:nvPr/>
        </p:nvSpPr>
        <p:spPr>
          <a:xfrm>
            <a:off x="1497012" y="3102758"/>
            <a:ext cx="8001000" cy="1083374"/>
          </a:xfrm>
          <a:prstGeom prst="rect">
            <a:avLst/>
          </a:prstGeom>
        </p:spPr>
        <p:txBody>
          <a:bodyPr vert="horz" wrap="square" lIns="0" tIns="0" rIns="0" bIns="0" rtlCol="0" anchor="ctr">
            <a:spAutoFit/>
          </a:bodyPr>
          <a:lstStyle>
            <a:lvl1pPr algn="l" defTabSz="1219170" rtl="0" eaLnBrk="1" latinLnBrk="0" hangingPunct="1">
              <a:lnSpc>
                <a:spcPct val="80000"/>
              </a:lnSpc>
              <a:spcBef>
                <a:spcPct val="0"/>
              </a:spcBef>
              <a:buNone/>
              <a:defRPr sz="3467" b="0" kern="1200" cap="all" baseline="0">
                <a:solidFill>
                  <a:schemeClr val="bg1"/>
                </a:solidFill>
                <a:latin typeface="+mj-lt"/>
                <a:ea typeface="+mj-ea"/>
                <a:cs typeface="+mj-cs"/>
              </a:defRPr>
            </a:lvl1pPr>
          </a:lstStyle>
          <a:p>
            <a:r>
              <a:rPr lang="en-IN" sz="4800" dirty="0" smtClean="0">
                <a:solidFill>
                  <a:schemeClr val="accent2">
                    <a:lumMod val="60000"/>
                    <a:lumOff val="40000"/>
                  </a:schemeClr>
                </a:solidFill>
                <a:latin typeface="Century Gothic" panose="020B0502020202020204" pitchFamily="34" charset="0"/>
              </a:rPr>
              <a:t>Poclain</a:t>
            </a:r>
            <a:r>
              <a:rPr lang="en-IN" dirty="0" smtClean="0">
                <a:solidFill>
                  <a:schemeClr val="accent2">
                    <a:lumMod val="60000"/>
                    <a:lumOff val="40000"/>
                  </a:schemeClr>
                </a:solidFill>
              </a:rPr>
              <a:t> </a:t>
            </a:r>
            <a:r>
              <a:rPr lang="en-IN" sz="4800" dirty="0" smtClean="0">
                <a:solidFill>
                  <a:schemeClr val="accent2">
                    <a:lumMod val="60000"/>
                    <a:lumOff val="40000"/>
                  </a:schemeClr>
                </a:solidFill>
                <a:latin typeface="Century Gothic" panose="020B0502020202020204" pitchFamily="34" charset="0"/>
              </a:rPr>
              <a:t>PIMS</a:t>
            </a:r>
            <a:r>
              <a:rPr lang="en-IN" dirty="0" smtClean="0">
                <a:solidFill>
                  <a:schemeClr val="accent2">
                    <a:lumMod val="60000"/>
                    <a:lumOff val="40000"/>
                  </a:schemeClr>
                </a:solidFill>
              </a:rPr>
              <a:t> </a:t>
            </a:r>
            <a:br>
              <a:rPr lang="en-IN" dirty="0" smtClean="0">
                <a:solidFill>
                  <a:schemeClr val="accent2">
                    <a:lumMod val="60000"/>
                    <a:lumOff val="40000"/>
                  </a:schemeClr>
                </a:solidFill>
              </a:rPr>
            </a:br>
            <a:r>
              <a:rPr lang="en-IN" dirty="0" smtClean="0">
                <a:solidFill>
                  <a:schemeClr val="accent2">
                    <a:lumMod val="60000"/>
                    <a:lumOff val="40000"/>
                  </a:schemeClr>
                </a:solidFill>
              </a:rPr>
              <a:t> 	– </a:t>
            </a:r>
            <a:r>
              <a:rPr lang="en-IN" sz="4000" dirty="0" smtClean="0">
                <a:solidFill>
                  <a:schemeClr val="accent2">
                    <a:lumMod val="60000"/>
                    <a:lumOff val="40000"/>
                  </a:schemeClr>
                </a:solidFill>
                <a:latin typeface="Century Gothic" panose="020B0502020202020204" pitchFamily="34" charset="0"/>
              </a:rPr>
              <a:t>Project</a:t>
            </a:r>
            <a:r>
              <a:rPr lang="en-IN" sz="4000" dirty="0" smtClean="0">
                <a:solidFill>
                  <a:schemeClr val="accent2">
                    <a:lumMod val="60000"/>
                    <a:lumOff val="40000"/>
                  </a:schemeClr>
                </a:solidFill>
              </a:rPr>
              <a:t> </a:t>
            </a:r>
            <a:r>
              <a:rPr lang="en-IN" sz="4000" dirty="0" smtClean="0">
                <a:solidFill>
                  <a:schemeClr val="accent2">
                    <a:lumMod val="60000"/>
                    <a:lumOff val="40000"/>
                  </a:schemeClr>
                </a:solidFill>
                <a:latin typeface="Century Gothic" panose="020B0502020202020204" pitchFamily="34" charset="0"/>
              </a:rPr>
              <a:t>Flow</a:t>
            </a:r>
            <a:endParaRPr lang="en-IN"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530483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work flow 6</a:t>
            </a:r>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extBox 4"/>
          <p:cNvSpPr txBox="1"/>
          <p:nvPr/>
        </p:nvSpPr>
        <p:spPr>
          <a:xfrm>
            <a:off x="4299238" y="1183022"/>
            <a:ext cx="2838450" cy="408623"/>
          </a:xfrm>
          <a:prstGeom prst="round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IN" dirty="0" smtClean="0"/>
              <a:t> Financial Manager</a:t>
            </a:r>
            <a:endParaRPr lang="en-IN" dirty="0"/>
          </a:p>
        </p:txBody>
      </p:sp>
      <p:sp>
        <p:nvSpPr>
          <p:cNvPr id="6" name="TextBox 5"/>
          <p:cNvSpPr txBox="1"/>
          <p:nvPr/>
        </p:nvSpPr>
        <p:spPr>
          <a:xfrm>
            <a:off x="2578669" y="2250049"/>
            <a:ext cx="6244937" cy="715089"/>
          </a:xfrm>
          <a:prstGeom prst="roundRect">
            <a:avLst/>
          </a:prstGeom>
          <a:solidFill>
            <a:schemeClr val="accent1">
              <a:lumMod val="20000"/>
              <a:lumOff val="80000"/>
            </a:schemeClr>
          </a:solidFill>
        </p:spPr>
        <p:txBody>
          <a:bodyPr wrap="square" rtlCol="0">
            <a:spAutoFit/>
          </a:bodyPr>
          <a:lstStyle/>
          <a:p>
            <a:pPr algn="ctr"/>
            <a:r>
              <a:rPr lang="en-IN" dirty="0" smtClean="0"/>
              <a:t> Financial Manager will verify both User and Implement Member given from Beneficiary Approval </a:t>
            </a:r>
            <a:endParaRPr lang="en-IN" dirty="0"/>
          </a:p>
        </p:txBody>
      </p:sp>
      <p:sp>
        <p:nvSpPr>
          <p:cNvPr id="7" name="TextBox 6"/>
          <p:cNvSpPr txBox="1"/>
          <p:nvPr/>
        </p:nvSpPr>
        <p:spPr>
          <a:xfrm>
            <a:off x="2568279" y="3525092"/>
            <a:ext cx="6244937" cy="715089"/>
          </a:xfrm>
          <a:prstGeom prst="round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dirty="0"/>
              <a:t> based on </a:t>
            </a:r>
            <a:r>
              <a:rPr lang="en-IN" smtClean="0"/>
              <a:t>Beneficiary Approval amount </a:t>
            </a:r>
            <a:r>
              <a:rPr lang="en-IN" dirty="0"/>
              <a:t>provide to employee (manual) and update status as complete</a:t>
            </a:r>
          </a:p>
        </p:txBody>
      </p:sp>
      <p:sp>
        <p:nvSpPr>
          <p:cNvPr id="8" name="TextBox 7"/>
          <p:cNvSpPr txBox="1"/>
          <p:nvPr/>
        </p:nvSpPr>
        <p:spPr>
          <a:xfrm>
            <a:off x="2589062" y="4842744"/>
            <a:ext cx="6244937" cy="408623"/>
          </a:xfrm>
          <a:prstGeom prst="round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IN" dirty="0" smtClean="0"/>
              <a:t>Status notified to all and IDEA completed</a:t>
            </a:r>
            <a:endParaRPr lang="en-IN" dirty="0"/>
          </a:p>
        </p:txBody>
      </p:sp>
      <p:cxnSp>
        <p:nvCxnSpPr>
          <p:cNvPr id="9" name="Straight Arrow Connector 8"/>
          <p:cNvCxnSpPr/>
          <p:nvPr/>
        </p:nvCxnSpPr>
        <p:spPr>
          <a:xfrm>
            <a:off x="5718463" y="1606536"/>
            <a:ext cx="0" cy="6435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5713267" y="2926976"/>
            <a:ext cx="5196" cy="5981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5713267" y="4240218"/>
            <a:ext cx="0" cy="5599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5474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3195764" y="1384522"/>
            <a:ext cx="6096000" cy="4707827"/>
          </a:xfrm>
          <a:prstGeom prst="rect">
            <a:avLst/>
          </a:prstGeom>
        </p:spPr>
        <p:txBody>
          <a:bodyP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Modules List: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b="1" dirty="0">
                <a:latin typeface="Times New Roman" panose="02020603050405020304" pitchFamily="18" charset="0"/>
                <a:ea typeface="Calibri" panose="020F0502020204030204" pitchFamily="34" charset="0"/>
                <a:cs typeface="Times New Roman" panose="02020603050405020304" pitchFamily="18" charset="0"/>
              </a:rPr>
              <a:t>	</a:t>
            </a:r>
            <a:r>
              <a:rPr lang="en-IN" sz="1600" b="1" dirty="0">
                <a:latin typeface="Times New Roman" panose="02020603050405020304" pitchFamily="18" charset="0"/>
                <a:ea typeface="Calibri" panose="020F0502020204030204" pitchFamily="34" charset="0"/>
                <a:cs typeface="Times New Roman" panose="02020603050405020304" pitchFamily="18" charset="0"/>
              </a:rPr>
              <a:t>Main Dashboard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Login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Bef>
                <a:spcPts val="1200"/>
              </a:spcBef>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Employee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Bef>
                <a:spcPts val="1200"/>
              </a:spcBef>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DBM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Committee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HOD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Implementation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HOS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Beneficiary </a:t>
            </a: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module</a:t>
            </a: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a:t>
            </a: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   Beneficiary Approval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HR 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spcAft>
                <a:spcPts val="800"/>
              </a:spcAft>
              <a:buFont typeface="Arial" panose="020B0604020202020204" pitchFamily="34" charset="0"/>
              <a:buChar char="•"/>
            </a:pPr>
            <a:r>
              <a:rPr lang="en-IN" sz="1600" b="1" dirty="0">
                <a:latin typeface="Times New Roman" panose="02020603050405020304" pitchFamily="18" charset="0"/>
                <a:ea typeface="Calibri" panose="020F0502020204030204" pitchFamily="34" charset="0"/>
                <a:cs typeface="Times New Roman" panose="02020603050405020304" pitchFamily="18" charset="0"/>
              </a:rPr>
              <a:t>	Finance </a:t>
            </a:r>
            <a:r>
              <a:rPr lang="en-IN" sz="1600" b="1" dirty="0" smtClean="0">
                <a:latin typeface="Times New Roman" panose="02020603050405020304" pitchFamily="18" charset="0"/>
                <a:ea typeface="Calibri" panose="020F0502020204030204" pitchFamily="34" charset="0"/>
                <a:cs typeface="Times New Roman" panose="02020603050405020304" pitchFamily="18" charset="0"/>
              </a:rPr>
              <a:t>module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2117589" y="974153"/>
            <a:ext cx="7895268" cy="393954"/>
          </a:xfrm>
        </p:spPr>
        <p:txBody>
          <a:bodyPr/>
          <a:lstStyle/>
          <a:p>
            <a:r>
              <a:rPr lang="en-US" sz="3200" dirty="0" smtClean="0">
                <a:solidFill>
                  <a:schemeClr val="tx1"/>
                </a:solidFill>
              </a:rPr>
              <a:t>PIMS WORK FLOW SCREENSHOTS</a:t>
            </a:r>
            <a:endParaRPr lang="en-US" sz="3200" dirty="0">
              <a:solidFill>
                <a:schemeClr val="tx1"/>
              </a:solidFill>
            </a:endParaRPr>
          </a:p>
        </p:txBody>
      </p:sp>
    </p:spTree>
    <p:extLst>
      <p:ext uri="{BB962C8B-B14F-4D97-AF65-F5344CB8AC3E}">
        <p14:creationId xmlns:p14="http://schemas.microsoft.com/office/powerpoint/2010/main" val="1781346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1"/>
          <p:cNvSpPr>
            <a:spLocks noGrp="1"/>
          </p:cNvSpPr>
          <p:nvPr>
            <p:ph type="body" sz="quarter" idx="10"/>
          </p:nvPr>
        </p:nvSpPr>
        <p:spPr>
          <a:xfrm>
            <a:off x="4178308" y="2490349"/>
            <a:ext cx="10752000" cy="1346009"/>
          </a:xfrm>
        </p:spPr>
        <p:txBody>
          <a:bodyPr>
            <a:normAutofit/>
          </a:bodyPr>
          <a:lstStyle/>
          <a:p>
            <a:r>
              <a:rPr lang="en-US" sz="6000" dirty="0" smtClean="0">
                <a:latin typeface="Algerian" panose="04020705040A02060702" pitchFamily="82" charset="0"/>
              </a:rPr>
              <a:t>HOME</a:t>
            </a:r>
            <a:endParaRPr lang="en-US" sz="6000" dirty="0">
              <a:latin typeface="Algerian" panose="04020705040A02060702" pitchFamily="82" charset="0"/>
            </a:endParaRPr>
          </a:p>
        </p:txBody>
      </p:sp>
    </p:spTree>
    <p:extLst>
      <p:ext uri="{BB962C8B-B14F-4D97-AF65-F5344CB8AC3E}">
        <p14:creationId xmlns:p14="http://schemas.microsoft.com/office/powerpoint/2010/main" val="3629793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23405" y="805128"/>
            <a:ext cx="7895268" cy="1077218"/>
          </a:xfrm>
        </p:spPr>
        <p:txBody>
          <a:bodyPr/>
          <a:lstStyle/>
          <a:p>
            <a:pPr lvl="0" defTabSz="914400" eaLnBrk="0" fontAlgn="base" hangingPunct="0">
              <a:lnSpc>
                <a:spcPct val="100000"/>
              </a:lnSpc>
              <a:spcAft>
                <a:spcPct val="0"/>
              </a:spcAft>
            </a:pP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Main Dashboard module: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module represents overall suggestions count based on total, reject, approve and new suggestion.  </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endParaRPr lang="fr-FR" sz="1400"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 descr="Screensho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405" y="1721922"/>
            <a:ext cx="9157063" cy="4500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9877834" y="2089959"/>
            <a:ext cx="2217123"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SIGNIN PROCESS</a:t>
            </a:r>
            <a:endParaRPr lang="en-IN" dirty="0">
              <a:solidFill>
                <a:schemeClr val="tx1"/>
              </a:solidFill>
            </a:endParaRPr>
          </a:p>
        </p:txBody>
      </p:sp>
      <p:sp>
        <p:nvSpPr>
          <p:cNvPr id="9" name="Rectangle 8"/>
          <p:cNvSpPr/>
          <p:nvPr/>
        </p:nvSpPr>
        <p:spPr>
          <a:xfrm>
            <a:off x="9215251" y="2179622"/>
            <a:ext cx="475013" cy="1900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264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0808" y="865957"/>
            <a:ext cx="7895268" cy="861774"/>
          </a:xfrm>
        </p:spPr>
        <p:txBody>
          <a:bodyPr/>
          <a:lstStyle/>
          <a:p>
            <a:pPr lvl="0" defTabSz="914400" eaLnBrk="0" fontAlgn="base" hangingPunct="0">
              <a:lnSpc>
                <a:spcPct val="100000"/>
              </a:lnSpc>
              <a:spcAft>
                <a:spcPct val="0"/>
              </a:spcAft>
            </a:pP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Login module: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module represents login process for both official member and employees.</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endParaRPr lang="fr-FR" sz="1400" dirty="0">
              <a:latin typeface="Times New Roman" pitchFamily="18" charset="0"/>
              <a:cs typeface="Times New Roman" pitchFamily="18" charset="0"/>
            </a:endParaRPr>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3" descr="Screensho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808" y="1840521"/>
            <a:ext cx="9079992" cy="48015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49490" y="2767998"/>
            <a:ext cx="2861310" cy="1588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143500" y="3215759"/>
            <a:ext cx="1952560"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LOGIN PROCESS</a:t>
            </a:r>
            <a:endParaRPr lang="en-IN" dirty="0">
              <a:solidFill>
                <a:schemeClr val="tx1"/>
              </a:solidFill>
            </a:endParaRPr>
          </a:p>
        </p:txBody>
      </p:sp>
    </p:spTree>
    <p:extLst>
      <p:ext uri="{BB962C8B-B14F-4D97-AF65-F5344CB8AC3E}">
        <p14:creationId xmlns:p14="http://schemas.microsoft.com/office/powerpoint/2010/main" val="217705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3822348" y="3005343"/>
            <a:ext cx="4031873" cy="1015663"/>
          </a:xfrm>
          <a:prstGeom prst="rect">
            <a:avLst/>
          </a:prstGeom>
        </p:spPr>
        <p:txBody>
          <a:bodyPr wrap="none">
            <a:spAutoFit/>
          </a:bodyPr>
          <a:lstStyle/>
          <a:p>
            <a:r>
              <a:rPr lang="en-US" sz="6000" dirty="0" smtClean="0">
                <a:latin typeface="Algerian" panose="04020705040A02060702" pitchFamily="82" charset="0"/>
              </a:rPr>
              <a:t>EMPLOYEE</a:t>
            </a:r>
            <a:endParaRPr lang="en-IN" sz="6000" dirty="0"/>
          </a:p>
        </p:txBody>
      </p:sp>
    </p:spTree>
    <p:extLst>
      <p:ext uri="{BB962C8B-B14F-4D97-AF65-F5344CB8AC3E}">
        <p14:creationId xmlns:p14="http://schemas.microsoft.com/office/powerpoint/2010/main" val="3159569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723706"/>
            <a:ext cx="7895268" cy="1292662"/>
          </a:xfrm>
        </p:spPr>
        <p:txBody>
          <a:bodyPr/>
          <a:lstStyle/>
          <a:p>
            <a:pPr lvl="0" defTabSz="914400" eaLnBrk="0" fontAlgn="base" hangingPunct="0">
              <a:lnSpc>
                <a:spcPct val="100000"/>
              </a:lnSpc>
              <a:spcAft>
                <a:spcPct val="0"/>
              </a:spcAft>
            </a:pP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Employee module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 this module contain Home, New suggestion and Employee Task, in Employee Task as Implementation module defined.</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Home:</a:t>
            </a: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Contains idea list view based on employee.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endParaRPr lang="fr-FR" sz="1400" dirty="0">
              <a:latin typeface="Times New Roman" pitchFamily="18" charset="0"/>
              <a:cs typeface="Times New Roman" pitchFamily="18" charset="0"/>
            </a:endParaRPr>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descr="Screensho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11570"/>
            <a:ext cx="9601199" cy="44410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81299" y="2909455"/>
            <a:ext cx="8657111" cy="1781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482285" y="3534900"/>
            <a:ext cx="1229989" cy="369332"/>
          </a:xfrm>
          <a:prstGeom prst="homePlate">
            <a:avLst/>
          </a:prstGeom>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t>IDEA LIST</a:t>
            </a:r>
            <a:endParaRPr lang="en-IN" dirty="0"/>
          </a:p>
        </p:txBody>
      </p:sp>
    </p:spTree>
    <p:extLst>
      <p:ext uri="{BB962C8B-B14F-4D97-AF65-F5344CB8AC3E}">
        <p14:creationId xmlns:p14="http://schemas.microsoft.com/office/powerpoint/2010/main" val="13452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65798" y="841547"/>
            <a:ext cx="7895268" cy="646331"/>
          </a:xfrm>
        </p:spPr>
        <p:txBody>
          <a:bodyPr/>
          <a:lstStyle/>
          <a:p>
            <a:pPr lvl="0" defTabSz="914400" eaLnBrk="0" fontAlgn="base" hangingPunct="0">
              <a:lnSpc>
                <a:spcPct val="100000"/>
              </a:lnSpc>
              <a:spcAft>
                <a:spcPct val="0"/>
              </a:spcAft>
            </a:pP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New Suggestion</a:t>
            </a: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Employee will suggestion post here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endParaRPr lang="fr-FR" sz="1400" dirty="0">
              <a:latin typeface="Times New Roman" pitchFamily="18" charset="0"/>
              <a:cs typeface="Times New Roman" pitchFamily="18" charset="0"/>
            </a:endParaRPr>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5" descr="Screensho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9" y="1371601"/>
            <a:ext cx="9601200" cy="47940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10501745" y="3510041"/>
            <a:ext cx="1690255" cy="461665"/>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200" dirty="0" smtClean="0">
                <a:solidFill>
                  <a:schemeClr val="tx1"/>
                </a:solidFill>
              </a:rPr>
              <a:t>NEW SUGGESTION</a:t>
            </a:r>
          </a:p>
          <a:p>
            <a:r>
              <a:rPr lang="en-IN" sz="1200" dirty="0" smtClean="0">
                <a:solidFill>
                  <a:schemeClr val="tx1"/>
                </a:solidFill>
              </a:rPr>
              <a:t> PROCESS</a:t>
            </a:r>
            <a:endParaRPr lang="en-IN" sz="1200" dirty="0">
              <a:solidFill>
                <a:schemeClr val="tx1"/>
              </a:solidFill>
            </a:endParaRPr>
          </a:p>
        </p:txBody>
      </p:sp>
    </p:spTree>
    <p:extLst>
      <p:ext uri="{BB962C8B-B14F-4D97-AF65-F5344CB8AC3E}">
        <p14:creationId xmlns:p14="http://schemas.microsoft.com/office/powerpoint/2010/main" val="368839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5029" y="720841"/>
            <a:ext cx="7895268" cy="861774"/>
          </a:xfrm>
        </p:spPr>
        <p:txBody>
          <a:bodyPr/>
          <a:lstStyle/>
          <a:p>
            <a:pPr lvl="0" defTabSz="914400" eaLnBrk="0" fontAlgn="base" hangingPunct="0">
              <a:lnSpc>
                <a:spcPct val="100000"/>
              </a:lnSpc>
              <a:spcAft>
                <a:spcPct val="0"/>
              </a:spcAft>
            </a:pP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Implementation module:(Task) </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b="1"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module represent HOD assign task to Team member(Employee).</a:t>
            </a: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r>
              <a:rPr lang="en-US" sz="1400" cap="none" dirty="0">
                <a:solidFill>
                  <a:schemeClr val="tx1"/>
                </a:solidFill>
                <a:latin typeface="Times New Roman" panose="02020603050405020304" pitchFamily="18" charset="0"/>
                <a:cs typeface="Times New Roman" panose="02020603050405020304" pitchFamily="18" charset="0"/>
              </a:rPr>
              <a:t/>
            </a:r>
            <a:br>
              <a:rPr lang="en-US" sz="1400" cap="none" dirty="0">
                <a:solidFill>
                  <a:schemeClr val="tx1"/>
                </a:solidFill>
                <a:latin typeface="Times New Roman" panose="02020603050405020304" pitchFamily="18" charset="0"/>
                <a:cs typeface="Times New Roman" panose="02020603050405020304" pitchFamily="18" charset="0"/>
              </a:rPr>
            </a:br>
            <a:endParaRPr lang="fr-FR" sz="1400"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9" descr="Screenshot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9" y="1336431"/>
            <a:ext cx="9157062" cy="4829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50669" y="2426677"/>
            <a:ext cx="2802577" cy="525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flipH="1">
            <a:off x="4640074" y="2355764"/>
            <a:ext cx="1861666"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MAIL BOX  </a:t>
            </a:r>
            <a:endParaRPr lang="en-IN" dirty="0">
              <a:solidFill>
                <a:schemeClr val="tx1"/>
              </a:solidFill>
            </a:endParaRPr>
          </a:p>
        </p:txBody>
      </p:sp>
      <p:sp>
        <p:nvSpPr>
          <p:cNvPr id="8" name="Rectangle 7"/>
          <p:cNvSpPr/>
          <p:nvPr/>
        </p:nvSpPr>
        <p:spPr>
          <a:xfrm>
            <a:off x="9262754" y="3235482"/>
            <a:ext cx="570015" cy="356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flipH="1">
            <a:off x="9927772" y="3208821"/>
            <a:ext cx="973776"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CLICK </a:t>
            </a:r>
            <a:endParaRPr lang="en-IN" dirty="0">
              <a:solidFill>
                <a:schemeClr val="tx1"/>
              </a:solidFill>
            </a:endParaRPr>
          </a:p>
        </p:txBody>
      </p:sp>
    </p:spTree>
    <p:extLst>
      <p:ext uri="{BB962C8B-B14F-4D97-AF65-F5344CB8AC3E}">
        <p14:creationId xmlns:p14="http://schemas.microsoft.com/office/powerpoint/2010/main" val="3522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lvl="0" eaLnBrk="0" fontAlgn="base" hangingPunct="0">
              <a:spcBef>
                <a:spcPct val="0"/>
              </a:spcBef>
              <a:spcAft>
                <a:spcPct val="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smtClean="0">
                <a:latin typeface="Calibri" panose="020F0502020204030204" pitchFamily="34" charset="0"/>
                <a:ea typeface="Calibri" panose="020F0502020204030204" pitchFamily="34" charset="0"/>
                <a:cs typeface="Times New Roman" panose="02020603050405020304" pitchFamily="18" charset="0"/>
              </a:rPr>
              <a:t>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Update </a:t>
            </a:r>
            <a:r>
              <a:rPr lang="en-US" sz="1200" dirty="0">
                <a:latin typeface="Times New Roman" panose="02020603050405020304" pitchFamily="18" charset="0"/>
                <a:ea typeface="Calibri" panose="020F0502020204030204" pitchFamily="34" charset="0"/>
                <a:cs typeface="Times New Roman" panose="02020603050405020304" pitchFamily="18" charset="0"/>
              </a:rPr>
              <a:t>the Implement member to HOS.</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0" descr="Screenshot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99" y="1348154"/>
            <a:ext cx="9161780" cy="483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7113320" y="3230088"/>
            <a:ext cx="2280062" cy="338554"/>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600" dirty="0" smtClean="0">
                <a:solidFill>
                  <a:schemeClr val="tx1"/>
                </a:solidFill>
              </a:rPr>
              <a:t>PROCESS TO HOS</a:t>
            </a:r>
            <a:endParaRPr lang="en-IN" sz="1600" dirty="0">
              <a:solidFill>
                <a:schemeClr val="tx1"/>
              </a:solidFill>
            </a:endParaRPr>
          </a:p>
        </p:txBody>
      </p:sp>
    </p:spTree>
    <p:extLst>
      <p:ext uri="{BB962C8B-B14F-4D97-AF65-F5344CB8AC3E}">
        <p14:creationId xmlns:p14="http://schemas.microsoft.com/office/powerpoint/2010/main" val="25840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5046" y="250827"/>
            <a:ext cx="7895268" cy="357021"/>
          </a:xfrm>
        </p:spPr>
        <p:txBody>
          <a:bodyPr/>
          <a:lstStyle/>
          <a:p>
            <a:r>
              <a:rPr lang="en-IN" sz="2900" dirty="0">
                <a:latin typeface="Century Gothic" panose="020B0502020202020204" pitchFamily="34" charset="0"/>
              </a:rPr>
              <a:t>PIMS Project – Flow - users </a:t>
            </a:r>
            <a:endParaRPr lang="fr-FR" sz="2900" dirty="0">
              <a:latin typeface="Century Gothic" panose="020B0502020202020204" pitchFamily="34" charset="0"/>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endParaRPr>
          </a:p>
        </p:txBody>
      </p:sp>
      <p:sp>
        <p:nvSpPr>
          <p:cNvPr id="5" name="Text Placeholder 5"/>
          <p:cNvSpPr>
            <a:spLocks noGrp="1"/>
          </p:cNvSpPr>
          <p:nvPr>
            <p:ph type="body" idx="4294967295"/>
          </p:nvPr>
        </p:nvSpPr>
        <p:spPr>
          <a:xfrm>
            <a:off x="1107051" y="1222268"/>
            <a:ext cx="8821596" cy="4665647"/>
          </a:xfrm>
          <a:prstGeom prst="rect">
            <a:avLst/>
          </a:prstGeom>
        </p:spPr>
        <p:txBody>
          <a:bodyPr>
            <a:normAutofit fontScale="92500" lnSpcReduction="20000"/>
          </a:bodyPr>
          <a:lstStyle/>
          <a:p>
            <a:r>
              <a:rPr lang="en-IN" sz="2800" dirty="0" smtClean="0"/>
              <a:t>PIMS Users :</a:t>
            </a:r>
          </a:p>
          <a:p>
            <a:pPr marL="800100" lvl="1" indent="-342900">
              <a:buFont typeface="Arial" panose="020B0604020202020204" pitchFamily="34" charset="0"/>
              <a:buChar char="•"/>
            </a:pPr>
            <a:r>
              <a:rPr lang="en-IN" sz="2400" dirty="0" smtClean="0"/>
              <a:t>Employee  </a:t>
            </a:r>
          </a:p>
          <a:p>
            <a:pPr marL="1828800" lvl="3" indent="-457200">
              <a:buFont typeface="+mj-lt"/>
              <a:buAutoNum type="arabicPeriod"/>
            </a:pPr>
            <a:r>
              <a:rPr lang="en-IN" sz="2000" dirty="0" smtClean="0"/>
              <a:t>New Suggestion, </a:t>
            </a:r>
          </a:p>
          <a:p>
            <a:pPr marL="1828800" lvl="3" indent="-457200">
              <a:buFont typeface="+mj-lt"/>
              <a:buAutoNum type="arabicPeriod"/>
            </a:pPr>
            <a:r>
              <a:rPr lang="en-IN" sz="2000" dirty="0"/>
              <a:t>W</a:t>
            </a:r>
            <a:r>
              <a:rPr lang="en-IN" sz="2000" dirty="0" smtClean="0"/>
              <a:t>ork in Implementation team assigned by Department Manager</a:t>
            </a:r>
          </a:p>
          <a:p>
            <a:pPr marL="1828800" lvl="3" indent="-457200">
              <a:buFont typeface="+mj-lt"/>
              <a:buAutoNum type="arabicPeriod"/>
            </a:pPr>
            <a:r>
              <a:rPr lang="en-IN" sz="2000" dirty="0" smtClean="0"/>
              <a:t>Implementation team response will be sent to HOS of the Department</a:t>
            </a:r>
          </a:p>
          <a:p>
            <a:pPr marL="800100" lvl="1" indent="-342900">
              <a:buFont typeface="Arial" panose="020B0604020202020204" pitchFamily="34" charset="0"/>
              <a:buChar char="•"/>
            </a:pPr>
            <a:r>
              <a:rPr lang="en-IN" sz="2400" dirty="0" smtClean="0"/>
              <a:t>Data Bank Manager</a:t>
            </a:r>
          </a:p>
          <a:p>
            <a:pPr marL="1828800" lvl="3" indent="-457200">
              <a:buFont typeface="+mj-lt"/>
              <a:buAutoNum type="arabicPeriod"/>
            </a:pPr>
            <a:r>
              <a:rPr lang="en-IN" sz="2000" dirty="0" smtClean="0"/>
              <a:t>Process new Suggestion to committee member</a:t>
            </a:r>
          </a:p>
          <a:p>
            <a:pPr marL="1828800" lvl="3" indent="-457200">
              <a:buFont typeface="+mj-lt"/>
              <a:buAutoNum type="arabicPeriod"/>
            </a:pPr>
            <a:r>
              <a:rPr lang="en-IN" sz="2000" dirty="0" smtClean="0"/>
              <a:t>Post Suggestion for Employee </a:t>
            </a:r>
          </a:p>
          <a:p>
            <a:pPr marL="1828800" lvl="3" indent="-457200">
              <a:buFont typeface="+mj-lt"/>
              <a:buAutoNum type="arabicPeriod"/>
            </a:pPr>
            <a:r>
              <a:rPr lang="en-IN" sz="2000" dirty="0" smtClean="0"/>
              <a:t>Evaluate committee response and sent to Respective Department HOD.</a:t>
            </a:r>
          </a:p>
          <a:p>
            <a:pPr marL="1828800" lvl="3" indent="-457200">
              <a:buFont typeface="+mj-lt"/>
              <a:buAutoNum type="arabicPeriod"/>
            </a:pPr>
            <a:r>
              <a:rPr lang="en-IN" sz="2000" dirty="0" smtClean="0"/>
              <a:t>Get Knowledge or Information about all IDEA (Employee Suggestion)</a:t>
            </a:r>
          </a:p>
          <a:p>
            <a:pPr marL="1828800" lvl="3" indent="-457200">
              <a:buFont typeface="+mj-lt"/>
              <a:buAutoNum type="arabicPeriod"/>
            </a:pPr>
            <a:r>
              <a:rPr lang="en-IN" sz="2000" dirty="0" smtClean="0"/>
              <a:t>Process Final Idea status to Finance department.</a:t>
            </a:r>
          </a:p>
          <a:p>
            <a:pPr marL="1828800" lvl="3" indent="-457200">
              <a:buFont typeface="+mj-lt"/>
              <a:buAutoNum type="arabicPeriod"/>
            </a:pPr>
            <a:r>
              <a:rPr lang="en-IN" sz="2000" dirty="0" smtClean="0"/>
              <a:t>Add Employee, Credential Employee, Manager, Committee members to application</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85030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2098665" y="2744604"/>
            <a:ext cx="8384026" cy="1015663"/>
          </a:xfrm>
          <a:prstGeom prst="rect">
            <a:avLst/>
          </a:prstGeom>
        </p:spPr>
        <p:txBody>
          <a:bodyPr wrap="none">
            <a:spAutoFit/>
          </a:bodyPr>
          <a:lstStyle/>
          <a:p>
            <a:r>
              <a:rPr lang="en-US" sz="6000" dirty="0" smtClean="0">
                <a:latin typeface="Algerian" panose="04020705040A02060702" pitchFamily="82" charset="0"/>
              </a:rPr>
              <a:t>DATA BANK MANAGER</a:t>
            </a:r>
            <a:endParaRPr lang="en-IN" sz="6000" dirty="0"/>
          </a:p>
        </p:txBody>
      </p:sp>
    </p:spTree>
    <p:extLst>
      <p:ext uri="{BB962C8B-B14F-4D97-AF65-F5344CB8AC3E}">
        <p14:creationId xmlns:p14="http://schemas.microsoft.com/office/powerpoint/2010/main" val="823550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6" descr="Screensho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903" y="1438607"/>
            <a:ext cx="9444446" cy="49246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12727" y="3123210"/>
            <a:ext cx="1341912" cy="261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139543" y="3069173"/>
            <a:ext cx="166386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ROLE ACCESS</a:t>
            </a:r>
            <a:endParaRPr lang="en-IN" dirty="0">
              <a:solidFill>
                <a:schemeClr val="tx1"/>
              </a:solidFill>
            </a:endParaRPr>
          </a:p>
        </p:txBody>
      </p:sp>
      <p:sp>
        <p:nvSpPr>
          <p:cNvPr id="8" name="Rectangle 2"/>
          <p:cNvSpPr>
            <a:spLocks noChangeArrowheads="1"/>
          </p:cNvSpPr>
          <p:nvPr/>
        </p:nvSpPr>
        <p:spPr bwMode="auto">
          <a:xfrm>
            <a:off x="890618" y="814234"/>
            <a:ext cx="18119229"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Role Based Login:</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link page to represent official members link to its Role Based login.</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21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2"/>
          <p:cNvSpPr>
            <a:spLocks noChangeArrowheads="1"/>
          </p:cNvSpPr>
          <p:nvPr/>
        </p:nvSpPr>
        <p:spPr bwMode="auto">
          <a:xfrm>
            <a:off x="940525" y="672235"/>
            <a:ext cx="21251615"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DBM module</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 this module contain some of the responsibilities to details below here.</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DBM Dashboard: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details of view depends on suggestion</a:t>
            </a: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7" descr="Screensho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25" y="1453662"/>
            <a:ext cx="10202091" cy="50596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7914" y="2663116"/>
            <a:ext cx="1590936"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IDEA COUNT</a:t>
            </a:r>
            <a:endParaRPr lang="en-IN" dirty="0">
              <a:solidFill>
                <a:schemeClr val="tx1"/>
              </a:solidFill>
            </a:endParaRPr>
          </a:p>
        </p:txBody>
      </p:sp>
      <p:sp>
        <p:nvSpPr>
          <p:cNvPr id="8" name="TextBox 7"/>
          <p:cNvSpPr txBox="1"/>
          <p:nvPr/>
        </p:nvSpPr>
        <p:spPr>
          <a:xfrm>
            <a:off x="307756" y="4037012"/>
            <a:ext cx="145430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BAR CHART</a:t>
            </a:r>
            <a:endParaRPr lang="en-IN" dirty="0">
              <a:solidFill>
                <a:schemeClr val="tx1"/>
              </a:solidFill>
            </a:endParaRPr>
          </a:p>
        </p:txBody>
      </p:sp>
      <p:sp>
        <p:nvSpPr>
          <p:cNvPr id="9" name="TextBox 8"/>
          <p:cNvSpPr txBox="1"/>
          <p:nvPr/>
        </p:nvSpPr>
        <p:spPr>
          <a:xfrm>
            <a:off x="307756" y="5510752"/>
            <a:ext cx="1525062"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TABLE VIEW</a:t>
            </a:r>
            <a:endParaRPr lang="en-IN" dirty="0">
              <a:solidFill>
                <a:schemeClr val="tx1"/>
              </a:solidFill>
            </a:endParaRPr>
          </a:p>
        </p:txBody>
      </p:sp>
      <p:sp>
        <p:nvSpPr>
          <p:cNvPr id="11" name="Rectangle 10"/>
          <p:cNvSpPr/>
          <p:nvPr/>
        </p:nvSpPr>
        <p:spPr>
          <a:xfrm>
            <a:off x="1733797" y="2398816"/>
            <a:ext cx="9155876" cy="807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733797" y="3325091"/>
            <a:ext cx="9155876" cy="17931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1733797" y="5256031"/>
            <a:ext cx="9155876" cy="942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092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2"/>
          <p:cNvSpPr>
            <a:spLocks noChangeArrowheads="1"/>
          </p:cNvSpPr>
          <p:nvPr/>
        </p:nvSpPr>
        <p:spPr bwMode="auto">
          <a:xfrm>
            <a:off x="1084217" y="680825"/>
            <a:ext cx="384432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New Suggestion View: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employee new suggestion.</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8" descr="Screenshot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17" y="1140599"/>
            <a:ext cx="9117874" cy="49858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
        <p:nvSpPr>
          <p:cNvPr id="8" name="TextBox 7"/>
          <p:cNvSpPr txBox="1"/>
          <p:nvPr/>
        </p:nvSpPr>
        <p:spPr>
          <a:xfrm>
            <a:off x="8100749" y="2975729"/>
            <a:ext cx="864463"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
        <p:nvSpPr>
          <p:cNvPr id="9" name="Rectangle 8"/>
          <p:cNvSpPr/>
          <p:nvPr/>
        </p:nvSpPr>
        <p:spPr>
          <a:xfrm>
            <a:off x="1645920" y="2240280"/>
            <a:ext cx="2788920" cy="3566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41180" y="3063240"/>
            <a:ext cx="537210" cy="194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355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99965" y="1077536"/>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2"/>
          <p:cNvSpPr>
            <a:spLocks noChangeArrowheads="1"/>
          </p:cNvSpPr>
          <p:nvPr/>
        </p:nvSpPr>
        <p:spPr bwMode="auto">
          <a:xfrm>
            <a:off x="1018903" y="677427"/>
            <a:ext cx="491993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HR module:(Inbox)</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to represent Send to Finance Process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163782"/>
            <a:ext cx="8572500" cy="5373011"/>
          </a:xfrm>
          <a:prstGeom prst="rect">
            <a:avLst/>
          </a:prstGeom>
        </p:spPr>
      </p:pic>
      <p:sp>
        <p:nvSpPr>
          <p:cNvPr id="18" name="Rectangle 17"/>
          <p:cNvSpPr/>
          <p:nvPr/>
        </p:nvSpPr>
        <p:spPr>
          <a:xfrm>
            <a:off x="2755076" y="2612571"/>
            <a:ext cx="7101444" cy="22919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1018903" y="3437832"/>
            <a:ext cx="1608167"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Filter process</a:t>
            </a:r>
            <a:endParaRPr lang="en-IN" dirty="0">
              <a:solidFill>
                <a:schemeClr val="tx1"/>
              </a:solidFill>
            </a:endParaRPr>
          </a:p>
        </p:txBody>
      </p:sp>
      <p:sp>
        <p:nvSpPr>
          <p:cNvPr id="20" name="Rectangle 19"/>
          <p:cNvSpPr/>
          <p:nvPr/>
        </p:nvSpPr>
        <p:spPr>
          <a:xfrm>
            <a:off x="3954483" y="4548249"/>
            <a:ext cx="4512623" cy="3562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3119755" y="4621423"/>
            <a:ext cx="724131"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Tree>
    <p:extLst>
      <p:ext uri="{BB962C8B-B14F-4D97-AF65-F5344CB8AC3E}">
        <p14:creationId xmlns:p14="http://schemas.microsoft.com/office/powerpoint/2010/main" val="24568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9" descr="Screensho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090" y="1078523"/>
            <a:ext cx="9170126" cy="50871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058088" y="801524"/>
            <a:ext cx="1997817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DBM Sent:</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view suggestions depend on modules.</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645920" y="2110154"/>
            <a:ext cx="2788920" cy="341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Tree>
    <p:extLst>
      <p:ext uri="{BB962C8B-B14F-4D97-AF65-F5344CB8AC3E}">
        <p14:creationId xmlns:p14="http://schemas.microsoft.com/office/powerpoint/2010/main" val="68095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0" descr="Screenshot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101969"/>
            <a:ext cx="9131300" cy="50575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117600" y="680825"/>
            <a:ext cx="40066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Committee Response: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committee member response.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645920" y="2121876"/>
            <a:ext cx="2788920" cy="339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
        <p:nvSpPr>
          <p:cNvPr id="9" name="TextBox 8"/>
          <p:cNvSpPr txBox="1"/>
          <p:nvPr/>
        </p:nvSpPr>
        <p:spPr>
          <a:xfrm flipH="1">
            <a:off x="10149205" y="2966500"/>
            <a:ext cx="1817370" cy="307777"/>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400" dirty="0" smtClean="0">
                <a:solidFill>
                  <a:schemeClr val="tx1"/>
                </a:solidFill>
              </a:rPr>
              <a:t>CLICK NEXT LEVEL</a:t>
            </a:r>
            <a:endParaRPr lang="en-IN" sz="1400" dirty="0">
              <a:solidFill>
                <a:schemeClr val="tx1"/>
              </a:solidFill>
            </a:endParaRPr>
          </a:p>
        </p:txBody>
      </p:sp>
      <p:sp>
        <p:nvSpPr>
          <p:cNvPr id="11" name="Rectangle 10"/>
          <p:cNvSpPr/>
          <p:nvPr/>
        </p:nvSpPr>
        <p:spPr>
          <a:xfrm>
            <a:off x="9498330" y="3046093"/>
            <a:ext cx="537210" cy="148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12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1" descr="Screenshot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113691"/>
            <a:ext cx="9138920" cy="50650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097280" y="836692"/>
            <a:ext cx="498290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DBM_Employee_Suggestion</a:t>
            </a: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DBM will post employee suggestion.</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639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2"/>
          <p:cNvSpPr>
            <a:spLocks noChangeArrowheads="1"/>
          </p:cNvSpPr>
          <p:nvPr/>
        </p:nvSpPr>
        <p:spPr bwMode="auto">
          <a:xfrm>
            <a:off x="1092199" y="680825"/>
            <a:ext cx="39349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HOD_ADD: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DBM will insert the official members.</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2" descr="Screenshot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199" y="957824"/>
            <a:ext cx="9156701" cy="52143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86296" y="2028092"/>
            <a:ext cx="2766951" cy="3873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4562382" y="5048691"/>
            <a:ext cx="2672807" cy="338554"/>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600" dirty="0" smtClean="0">
                <a:solidFill>
                  <a:schemeClr val="tx1"/>
                </a:solidFill>
              </a:rPr>
              <a:t>ADD OFFICIAL PEOPLE</a:t>
            </a:r>
            <a:endParaRPr lang="en-IN" sz="1600" dirty="0">
              <a:solidFill>
                <a:schemeClr val="tx1"/>
              </a:solidFill>
            </a:endParaRPr>
          </a:p>
        </p:txBody>
      </p:sp>
    </p:spTree>
    <p:extLst>
      <p:ext uri="{BB962C8B-B14F-4D97-AF65-F5344CB8AC3E}">
        <p14:creationId xmlns:p14="http://schemas.microsoft.com/office/powerpoint/2010/main" val="81416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2" descr="Screenshot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0" y="1113691"/>
            <a:ext cx="9084854" cy="50519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130297" y="716881"/>
            <a:ext cx="193166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EMPLOYEE_ADD: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DBM will insert the employees</a:t>
            </a: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686296" y="2208810"/>
            <a:ext cx="2766951" cy="3693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4562383" y="5048691"/>
            <a:ext cx="1897794" cy="338554"/>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600" dirty="0" smtClean="0">
                <a:solidFill>
                  <a:schemeClr val="tx1"/>
                </a:solidFill>
              </a:rPr>
              <a:t>ADD EMPLOYEE</a:t>
            </a:r>
            <a:endParaRPr lang="en-IN" sz="1600" dirty="0">
              <a:solidFill>
                <a:schemeClr val="tx1"/>
              </a:solidFill>
            </a:endParaRPr>
          </a:p>
        </p:txBody>
      </p:sp>
    </p:spTree>
    <p:extLst>
      <p:ext uri="{BB962C8B-B14F-4D97-AF65-F5344CB8AC3E}">
        <p14:creationId xmlns:p14="http://schemas.microsoft.com/office/powerpoint/2010/main" val="61489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Project – Flow - users </a:t>
            </a:r>
            <a:endParaRPr lang="fr-FR" dirty="0"/>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endParaRPr>
          </a:p>
        </p:txBody>
      </p:sp>
      <p:sp>
        <p:nvSpPr>
          <p:cNvPr id="6" name="Text Placeholder 5"/>
          <p:cNvSpPr>
            <a:spLocks noGrp="1"/>
          </p:cNvSpPr>
          <p:nvPr>
            <p:ph type="body" idx="4294967295"/>
          </p:nvPr>
        </p:nvSpPr>
        <p:spPr>
          <a:xfrm>
            <a:off x="1269300" y="1210544"/>
            <a:ext cx="8535990" cy="4665647"/>
          </a:xfrm>
          <a:prstGeom prst="rect">
            <a:avLst/>
          </a:prstGeom>
        </p:spPr>
        <p:txBody>
          <a:bodyPr>
            <a:normAutofit fontScale="85000" lnSpcReduction="20000"/>
          </a:bodyPr>
          <a:lstStyle/>
          <a:p>
            <a:r>
              <a:rPr lang="en-IN" sz="2800" dirty="0" smtClean="0"/>
              <a:t>PIMS Users :</a:t>
            </a:r>
          </a:p>
          <a:p>
            <a:pPr marL="800100" lvl="1" indent="-342900">
              <a:buFont typeface="Arial" panose="020B0604020202020204" pitchFamily="34" charset="0"/>
              <a:buChar char="•"/>
            </a:pPr>
            <a:r>
              <a:rPr lang="en-IN" sz="2400" dirty="0"/>
              <a:t>Committee </a:t>
            </a:r>
            <a:r>
              <a:rPr lang="en-IN" sz="2400" dirty="0" smtClean="0"/>
              <a:t>Member</a:t>
            </a:r>
          </a:p>
          <a:p>
            <a:pPr marL="1828800" lvl="3" indent="-457200">
              <a:buFont typeface="+mj-lt"/>
              <a:buAutoNum type="arabicPeriod"/>
            </a:pPr>
            <a:r>
              <a:rPr lang="en-IN" sz="2000" dirty="0" smtClean="0"/>
              <a:t>Verify IDEA</a:t>
            </a:r>
          </a:p>
          <a:p>
            <a:pPr marL="1828800" lvl="3" indent="-457200">
              <a:buFont typeface="+mj-lt"/>
              <a:buAutoNum type="arabicPeriod"/>
            </a:pPr>
            <a:r>
              <a:rPr lang="en-IN" sz="2000" dirty="0" smtClean="0"/>
              <a:t>Committee team has more than one peoples, they are evaluate IDEA, if any one of the committee member rejected IDEA then that IDEA will never go for the further step.</a:t>
            </a:r>
          </a:p>
          <a:p>
            <a:pPr marL="1828800" lvl="3" indent="-457200">
              <a:buFont typeface="+mj-lt"/>
              <a:buAutoNum type="arabicPeriod"/>
            </a:pPr>
            <a:r>
              <a:rPr lang="en-IN" sz="2000" dirty="0" smtClean="0"/>
              <a:t>They can Approve or Reject IDEA </a:t>
            </a:r>
          </a:p>
          <a:p>
            <a:pPr marL="1828800" lvl="3" indent="-457200">
              <a:buFont typeface="+mj-lt"/>
              <a:buAutoNum type="arabicPeriod"/>
            </a:pPr>
            <a:r>
              <a:rPr lang="en-IN" sz="2000" dirty="0" smtClean="0"/>
              <a:t>Response sent to Data Bank Manager only</a:t>
            </a:r>
            <a:endParaRPr lang="en-IN" sz="2000" dirty="0"/>
          </a:p>
          <a:p>
            <a:pPr marL="800100" lvl="1" indent="-342900">
              <a:buFont typeface="Arial" panose="020B0604020202020204" pitchFamily="34" charset="0"/>
              <a:buChar char="•"/>
            </a:pPr>
            <a:r>
              <a:rPr lang="en-IN" sz="2400" dirty="0" smtClean="0"/>
              <a:t>HOD</a:t>
            </a:r>
          </a:p>
          <a:p>
            <a:pPr marL="1828800" lvl="3" indent="-457200">
              <a:buFont typeface="+mj-lt"/>
              <a:buAutoNum type="arabicPeriod"/>
            </a:pPr>
            <a:r>
              <a:rPr lang="en-IN" sz="2000" dirty="0" smtClean="0"/>
              <a:t>Create Implementation team member with respect to IDEA and send mail to team member for project implementation.</a:t>
            </a:r>
          </a:p>
          <a:p>
            <a:pPr marL="1828800" lvl="3" indent="-457200">
              <a:buFont typeface="+mj-lt"/>
              <a:buAutoNum type="arabicPeriod"/>
            </a:pPr>
            <a:r>
              <a:rPr lang="en-IN" sz="2000" dirty="0" smtClean="0"/>
              <a:t>Create Team members</a:t>
            </a:r>
          </a:p>
          <a:p>
            <a:pPr marL="1828800" lvl="3" indent="-457200">
              <a:buFont typeface="+mj-lt"/>
              <a:buAutoNum type="arabicPeriod"/>
            </a:pPr>
            <a:r>
              <a:rPr lang="en-IN" sz="2000" dirty="0" smtClean="0"/>
              <a:t>Validate IDEA and check whether IDEA is feasible or not. If not feasible make that idea into hold state else go for implementation</a:t>
            </a:r>
          </a:p>
          <a:p>
            <a:pPr marL="1828800" lvl="3" indent="-457200">
              <a:buFont typeface="+mj-lt"/>
              <a:buAutoNum type="arabicPeriod"/>
            </a:pPr>
            <a:r>
              <a:rPr lang="en-IN" sz="2000" dirty="0" smtClean="0"/>
              <a:t>If Respective HOD not belongs to that idea or requires any support then HOD can send request to another department HOD for project implementation.</a:t>
            </a:r>
          </a:p>
          <a:p>
            <a:pPr lvl="3"/>
            <a:r>
              <a:rPr lang="en-IN" sz="2000" dirty="0"/>
              <a:t>	</a:t>
            </a:r>
            <a:r>
              <a:rPr lang="en-IN" sz="2000" dirty="0" smtClean="0"/>
              <a:t>		</a:t>
            </a:r>
            <a:endParaRPr lang="en-IN" sz="2000"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254986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3" descr="Screenshot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84030"/>
            <a:ext cx="9156700" cy="49881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066800" y="798056"/>
            <a:ext cx="602049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Committee Evaluation: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DBM will add the committee members from official people.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657350" y="2320290"/>
            <a:ext cx="2720340" cy="2823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4377690" y="3578006"/>
            <a:ext cx="2553241" cy="307777"/>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400" dirty="0" smtClean="0">
                <a:solidFill>
                  <a:schemeClr val="tx1"/>
                </a:solidFill>
              </a:rPr>
              <a:t>ADD COMMITTEE PEOPLE</a:t>
            </a:r>
            <a:endParaRPr lang="en-IN" sz="1400" dirty="0">
              <a:solidFill>
                <a:schemeClr val="tx1"/>
              </a:solidFill>
            </a:endParaRPr>
          </a:p>
        </p:txBody>
      </p:sp>
    </p:spTree>
    <p:extLst>
      <p:ext uri="{BB962C8B-B14F-4D97-AF65-F5344CB8AC3E}">
        <p14:creationId xmlns:p14="http://schemas.microsoft.com/office/powerpoint/2010/main" val="427408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4" descr="Screenshot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00" y="1125415"/>
            <a:ext cx="9059454" cy="50402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155700" y="737049"/>
            <a:ext cx="45012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Manager List: </a:t>
            </a:r>
            <a:r>
              <a:rPr kumimoji="0" 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DBM will add the HOD from official people.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748790" y="2366010"/>
            <a:ext cx="2720340" cy="2307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84719" y="3150473"/>
            <a:ext cx="1314612"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ADD HOD</a:t>
            </a:r>
            <a:endParaRPr lang="en-IN" dirty="0">
              <a:solidFill>
                <a:schemeClr val="tx1"/>
              </a:solidFill>
            </a:endParaRPr>
          </a:p>
        </p:txBody>
      </p:sp>
    </p:spTree>
    <p:extLst>
      <p:ext uri="{BB962C8B-B14F-4D97-AF65-F5344CB8AC3E}">
        <p14:creationId xmlns:p14="http://schemas.microsoft.com/office/powerpoint/2010/main" val="44301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Rectangle 3"/>
          <p:cNvSpPr/>
          <p:nvPr/>
        </p:nvSpPr>
        <p:spPr>
          <a:xfrm>
            <a:off x="3791176" y="3005343"/>
            <a:ext cx="4320413" cy="1015663"/>
          </a:xfrm>
          <a:prstGeom prst="rect">
            <a:avLst/>
          </a:prstGeom>
        </p:spPr>
        <p:txBody>
          <a:bodyPr wrap="none">
            <a:spAutoFit/>
          </a:bodyPr>
          <a:lstStyle/>
          <a:p>
            <a:r>
              <a:rPr lang="en-US" sz="6000" dirty="0">
                <a:latin typeface="Algerian" panose="04020705040A02060702" pitchFamily="82" charset="0"/>
              </a:rPr>
              <a:t>C</a:t>
            </a:r>
            <a:r>
              <a:rPr lang="en-US" sz="6000" dirty="0" smtClean="0">
                <a:latin typeface="Algerian" panose="04020705040A02060702" pitchFamily="82" charset="0"/>
              </a:rPr>
              <a:t>OMMITTEE</a:t>
            </a:r>
            <a:endParaRPr lang="en-IN" sz="6000" dirty="0"/>
          </a:p>
        </p:txBody>
      </p:sp>
    </p:spTree>
    <p:extLst>
      <p:ext uri="{BB962C8B-B14F-4D97-AF65-F5344CB8AC3E}">
        <p14:creationId xmlns:p14="http://schemas.microsoft.com/office/powerpoint/2010/main" val="25353644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5" descr="Screenshot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701" y="1289538"/>
            <a:ext cx="9046391" cy="48891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155700" y="687754"/>
            <a:ext cx="826380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Committee module: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represents committee members reply the suggestion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Accepted</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or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Rejected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DBM.</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1645920" y="2286000"/>
            <a:ext cx="2788920" cy="32346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419500" y="3182780"/>
            <a:ext cx="593179" cy="16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
        <p:nvSpPr>
          <p:cNvPr id="11" name="TextBox 10"/>
          <p:cNvSpPr txBox="1"/>
          <p:nvPr/>
        </p:nvSpPr>
        <p:spPr>
          <a:xfrm>
            <a:off x="8238535" y="3078124"/>
            <a:ext cx="864463"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Tree>
    <p:extLst>
      <p:ext uri="{BB962C8B-B14F-4D97-AF65-F5344CB8AC3E}">
        <p14:creationId xmlns:p14="http://schemas.microsoft.com/office/powerpoint/2010/main" val="21056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60584"/>
            <a:ext cx="10071100" cy="5087815"/>
          </a:xfrm>
          <a:prstGeom prst="rect">
            <a:avLst/>
          </a:prstGeom>
        </p:spPr>
      </p:pic>
      <p:sp>
        <p:nvSpPr>
          <p:cNvPr id="6" name="Rectangle 5"/>
          <p:cNvSpPr/>
          <p:nvPr/>
        </p:nvSpPr>
        <p:spPr>
          <a:xfrm>
            <a:off x="1066800" y="819324"/>
            <a:ext cx="6131807" cy="276999"/>
          </a:xfrm>
          <a:prstGeom prst="rect">
            <a:avLst/>
          </a:prstGeom>
        </p:spPr>
        <p:txBody>
          <a:bodyPr wrap="none">
            <a:spAutoFit/>
          </a:bodyPr>
          <a:lstStyle/>
          <a:p>
            <a:pPr lvl="0" defTabSz="914400" eaLnBrk="0" fontAlgn="base" hangingPunct="0">
              <a:spcBef>
                <a:spcPct val="0"/>
              </a:spcBef>
              <a:spcAft>
                <a:spcPct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 its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represent committee member to evaluate the suggestion accept or reject and send to DBM</a:t>
            </a:r>
            <a:r>
              <a:rPr lang="en-US" sz="1200" b="1" dirty="0" smtClean="0">
                <a:latin typeface="Calibri" panose="020F0502020204030204" pitchFamily="34" charset="0"/>
                <a:ea typeface="Calibri" panose="020F0502020204030204" pitchFamily="34" charset="0"/>
                <a:cs typeface="Times New Roman" panose="02020603050405020304" pitchFamily="18" charset="0"/>
              </a:rPr>
              <a:t>.</a:t>
            </a:r>
            <a:endParaRPr lang="en-US" sz="1200" dirty="0"/>
          </a:p>
        </p:txBody>
      </p:sp>
      <p:sp>
        <p:nvSpPr>
          <p:cNvPr id="7" name="Rectangle 6"/>
          <p:cNvSpPr/>
          <p:nvPr/>
        </p:nvSpPr>
        <p:spPr>
          <a:xfrm>
            <a:off x="5487291" y="3704491"/>
            <a:ext cx="1245870" cy="205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6960871" y="3600450"/>
            <a:ext cx="3463290"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ACCEPT &amp; REJECT PROCESS</a:t>
            </a:r>
            <a:endParaRPr lang="en-IN" dirty="0">
              <a:solidFill>
                <a:schemeClr val="tx1"/>
              </a:solidFill>
            </a:endParaRPr>
          </a:p>
        </p:txBody>
      </p:sp>
    </p:spTree>
    <p:extLst>
      <p:ext uri="{BB962C8B-B14F-4D97-AF65-F5344CB8AC3E}">
        <p14:creationId xmlns:p14="http://schemas.microsoft.com/office/powerpoint/2010/main" val="200244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4736748" y="2849480"/>
            <a:ext cx="1612942" cy="1015663"/>
          </a:xfrm>
          <a:prstGeom prst="rect">
            <a:avLst/>
          </a:prstGeom>
        </p:spPr>
        <p:txBody>
          <a:bodyPr wrap="none">
            <a:spAutoFit/>
          </a:bodyPr>
          <a:lstStyle/>
          <a:p>
            <a:r>
              <a:rPr lang="en-US" sz="6000" dirty="0" err="1" smtClean="0">
                <a:latin typeface="Algerian" panose="04020705040A02060702" pitchFamily="82" charset="0"/>
              </a:rPr>
              <a:t>HOd</a:t>
            </a:r>
            <a:endParaRPr lang="en-IN" sz="6000" dirty="0"/>
          </a:p>
        </p:txBody>
      </p:sp>
    </p:spTree>
    <p:extLst>
      <p:ext uri="{BB962C8B-B14F-4D97-AF65-F5344CB8AC3E}">
        <p14:creationId xmlns:p14="http://schemas.microsoft.com/office/powerpoint/2010/main" val="21066982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28" y="1617784"/>
            <a:ext cx="10092872" cy="4808415"/>
          </a:xfrm>
          <a:prstGeom prst="rect">
            <a:avLst/>
          </a:prstGeom>
        </p:spPr>
      </p:pic>
      <p:sp>
        <p:nvSpPr>
          <p:cNvPr id="6" name="Rectangle 2"/>
          <p:cNvSpPr>
            <a:spLocks noChangeArrowheads="1"/>
          </p:cNvSpPr>
          <p:nvPr/>
        </p:nvSpPr>
        <p:spPr bwMode="auto">
          <a:xfrm>
            <a:off x="1032328" y="764756"/>
            <a:ext cx="1049037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HOD module: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represents, assign DBM to HOD with the purpose of idea execute with our own team member and other HOD help.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US" sz="1200" b="1" dirty="0" smtClean="0">
                <a:latin typeface="Times New Roman" panose="02020603050405020304" pitchFamily="18" charset="0"/>
                <a:ea typeface="Calibri" panose="020F0502020204030204" pitchFamily="34" charset="0"/>
                <a:cs typeface="Times New Roman" panose="02020603050405020304" pitchFamily="18" charset="0"/>
              </a:rPr>
              <a:t>HOD </a:t>
            </a:r>
            <a:r>
              <a:rPr lang="en-US" sz="1200" b="1" dirty="0">
                <a:latin typeface="Times New Roman" panose="02020603050405020304" pitchFamily="18" charset="0"/>
                <a:ea typeface="Calibri" panose="020F0502020204030204" pitchFamily="34" charset="0"/>
                <a:cs typeface="Times New Roman" panose="02020603050405020304" pitchFamily="18" charset="0"/>
              </a:rPr>
              <a:t>Dashboard: </a:t>
            </a:r>
            <a:r>
              <a:rPr lang="en-US" sz="1200" dirty="0">
                <a:latin typeface="Times New Roman" panose="02020603050405020304" pitchFamily="18" charset="0"/>
                <a:ea typeface="Calibri" panose="020F0502020204030204" pitchFamily="34" charset="0"/>
                <a:cs typeface="Times New Roman" panose="02020603050405020304" pitchFamily="18" charset="0"/>
              </a:rPr>
              <a:t>To details of view depends on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suggestion in particular Login HOD</a:t>
            </a:r>
            <a:r>
              <a:rPr lang="en-US" sz="1200" dirty="0" smtClean="0">
                <a:latin typeface="Calibri" panose="020F0502020204030204" pitchFamily="34" charset="0"/>
                <a:ea typeface="Calibri" panose="020F0502020204030204" pitchFamily="34" charset="0"/>
                <a:cs typeface="Times New Roman" panose="02020603050405020304" pitchFamily="18" charset="0"/>
              </a:rPr>
              <a:t>.</a:t>
            </a:r>
            <a:endParaRPr 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6160770" y="4021991"/>
            <a:ext cx="4503420" cy="662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943350" y="4080510"/>
            <a:ext cx="1991749"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FILTER PROCESS</a:t>
            </a:r>
            <a:endParaRPr lang="en-IN" dirty="0">
              <a:solidFill>
                <a:schemeClr val="tx1"/>
              </a:solidFill>
            </a:endParaRPr>
          </a:p>
        </p:txBody>
      </p:sp>
    </p:spTree>
    <p:extLst>
      <p:ext uri="{BB962C8B-B14F-4D97-AF65-F5344CB8AC3E}">
        <p14:creationId xmlns:p14="http://schemas.microsoft.com/office/powerpoint/2010/main" val="2592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30" y="1242646"/>
            <a:ext cx="9144000" cy="5138587"/>
          </a:xfrm>
          <a:prstGeom prst="rect">
            <a:avLst/>
          </a:prstGeom>
        </p:spPr>
      </p:pic>
      <p:sp>
        <p:nvSpPr>
          <p:cNvPr id="6" name="Rectangle 5"/>
          <p:cNvSpPr/>
          <p:nvPr/>
        </p:nvSpPr>
        <p:spPr>
          <a:xfrm>
            <a:off x="1320800" y="742350"/>
            <a:ext cx="6096000" cy="461665"/>
          </a:xfrm>
          <a:prstGeom prst="rect">
            <a:avLst/>
          </a:prstGeom>
        </p:spPr>
        <p:txBody>
          <a:bodyPr>
            <a:spAutoFit/>
          </a:bodyPr>
          <a:lstStyle/>
          <a:p>
            <a:pPr defTabSz="914400" eaLnBrk="0" fontAlgn="base" hangingPunct="0">
              <a:spcBef>
                <a:spcPct val="0"/>
              </a:spcBef>
              <a:spcAft>
                <a:spcPct val="0"/>
              </a:spcAft>
            </a:pPr>
            <a:r>
              <a:rPr lang="en-US" sz="1200" b="1" dirty="0" smtClean="0">
                <a:latin typeface="Times New Roman" panose="02020603050405020304" pitchFamily="18" charset="0"/>
                <a:ea typeface="Calibri" panose="020F0502020204030204" pitchFamily="34" charset="0"/>
                <a:cs typeface="Times New Roman" panose="02020603050405020304" pitchFamily="18" charset="0"/>
              </a:rPr>
              <a:t>Manager Mail(Inbox):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In this Inbox represent </a:t>
            </a:r>
            <a:r>
              <a:rPr lang="en-US" sz="1200" dirty="0" err="1" smtClean="0">
                <a:latin typeface="Times New Roman" panose="02020603050405020304" pitchFamily="18" charset="0"/>
                <a:ea typeface="Calibri" panose="020F0502020204030204" pitchFamily="34" charset="0"/>
                <a:cs typeface="Times New Roman" panose="02020603050405020304" pitchFamily="18" charset="0"/>
              </a:rPr>
              <a:t>Hod</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 Handle the suggestion for its tabs from DBM assign</a:t>
            </a:r>
            <a:r>
              <a:rPr lang="en-US" sz="1200" dirty="0" smtClean="0">
                <a:latin typeface="Calibri" panose="020F0502020204030204" pitchFamily="34" charset="0"/>
                <a:ea typeface="Calibri" panose="020F0502020204030204" pitchFamily="34" charset="0"/>
                <a:cs typeface="Times New Roman" panose="02020603050405020304" pitchFamily="18" charset="0"/>
              </a:rPr>
              <a:t>.</a:t>
            </a:r>
            <a:endParaRPr lang="en-US" sz="1200" dirty="0"/>
          </a:p>
        </p:txBody>
      </p:sp>
      <p:sp>
        <p:nvSpPr>
          <p:cNvPr id="7" name="Rectangle 6"/>
          <p:cNvSpPr/>
          <p:nvPr/>
        </p:nvSpPr>
        <p:spPr>
          <a:xfrm>
            <a:off x="1645920" y="2297722"/>
            <a:ext cx="2788920" cy="3222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635490" y="2560320"/>
            <a:ext cx="354330" cy="262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635490" y="2818814"/>
            <a:ext cx="354330"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flipH="1">
            <a:off x="10013950" y="2757439"/>
            <a:ext cx="2178050" cy="338554"/>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600" dirty="0" smtClean="0">
                <a:solidFill>
                  <a:schemeClr val="tx1"/>
                </a:solidFill>
              </a:rPr>
              <a:t>CLICK OTHER HOD</a:t>
            </a:r>
            <a:endParaRPr lang="en-IN" sz="1600" dirty="0">
              <a:solidFill>
                <a:schemeClr val="tx1"/>
              </a:solidFill>
            </a:endParaRPr>
          </a:p>
        </p:txBody>
      </p:sp>
      <p:sp>
        <p:nvSpPr>
          <p:cNvPr id="12" name="TextBox 11"/>
          <p:cNvSpPr txBox="1"/>
          <p:nvPr/>
        </p:nvSpPr>
        <p:spPr>
          <a:xfrm>
            <a:off x="7309067" y="2469209"/>
            <a:ext cx="2137746"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 OWN TEAM</a:t>
            </a:r>
            <a:endParaRPr lang="en-IN" dirty="0">
              <a:solidFill>
                <a:schemeClr val="tx1"/>
              </a:solidFill>
            </a:endParaRPr>
          </a:p>
        </p:txBody>
      </p:sp>
      <p:sp>
        <p:nvSpPr>
          <p:cNvPr id="13" name="TextBox 12"/>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Tree>
    <p:extLst>
      <p:ext uri="{BB962C8B-B14F-4D97-AF65-F5344CB8AC3E}">
        <p14:creationId xmlns:p14="http://schemas.microsoft.com/office/powerpoint/2010/main" val="162341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7" descr="Screenshot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29" y="992777"/>
            <a:ext cx="9183188" cy="51467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052035" y="700389"/>
            <a:ext cx="45845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Other Team Members: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HOD will send Other HOD</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669030" y="1714500"/>
            <a:ext cx="3680460" cy="4217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0" y="3566160"/>
            <a:ext cx="3669030" cy="307777"/>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1400" dirty="0" smtClean="0">
                <a:solidFill>
                  <a:schemeClr val="tx1"/>
                </a:solidFill>
              </a:rPr>
              <a:t>ASSIGN IDEA TO OTHER HOD PROCESS</a:t>
            </a:r>
            <a:endParaRPr lang="en-IN" sz="1400" dirty="0">
              <a:solidFill>
                <a:schemeClr val="tx1"/>
              </a:solidFill>
            </a:endParaRPr>
          </a:p>
        </p:txBody>
      </p:sp>
    </p:spTree>
    <p:extLst>
      <p:ext uri="{BB962C8B-B14F-4D97-AF65-F5344CB8AC3E}">
        <p14:creationId xmlns:p14="http://schemas.microsoft.com/office/powerpoint/2010/main" val="29637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18" descr="Screenshot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1046814"/>
            <a:ext cx="9209314" cy="51337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901337" y="726515"/>
            <a:ext cx="49407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Own Team Members: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HOD to assign Implement Team.</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634740" y="1771650"/>
            <a:ext cx="3794760" cy="4171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107891" y="3576626"/>
            <a:ext cx="2357681" cy="338554"/>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sz="1600" dirty="0" smtClean="0">
                <a:solidFill>
                  <a:schemeClr val="tx1"/>
                </a:solidFill>
              </a:rPr>
              <a:t>ASSIGN TASK PROCESS</a:t>
            </a:r>
            <a:endParaRPr lang="en-IN" sz="1600" dirty="0">
              <a:solidFill>
                <a:schemeClr val="tx1"/>
              </a:solidFill>
            </a:endParaRPr>
          </a:p>
        </p:txBody>
      </p:sp>
    </p:spTree>
    <p:extLst>
      <p:ext uri="{BB962C8B-B14F-4D97-AF65-F5344CB8AC3E}">
        <p14:creationId xmlns:p14="http://schemas.microsoft.com/office/powerpoint/2010/main" val="106643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Project – Flow - users </a:t>
            </a:r>
            <a:endParaRPr lang="fr-FR" dirty="0"/>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6" name="Text Placeholder 5"/>
          <p:cNvSpPr>
            <a:spLocks noGrp="1"/>
          </p:cNvSpPr>
          <p:nvPr>
            <p:ph type="body" idx="4294967295"/>
          </p:nvPr>
        </p:nvSpPr>
        <p:spPr>
          <a:xfrm>
            <a:off x="1666423" y="1311621"/>
            <a:ext cx="8535990" cy="4665647"/>
          </a:xfrm>
          <a:prstGeom prst="rect">
            <a:avLst/>
          </a:prstGeom>
        </p:spPr>
        <p:txBody>
          <a:bodyPr>
            <a:normAutofit lnSpcReduction="10000"/>
          </a:bodyPr>
          <a:lstStyle/>
          <a:p>
            <a:r>
              <a:rPr lang="en-IN" sz="2800" dirty="0" smtClean="0"/>
              <a:t>PIMS Users :</a:t>
            </a:r>
            <a:r>
              <a:rPr lang="en-IN" sz="2000" dirty="0" smtClean="0"/>
              <a:t>	</a:t>
            </a:r>
            <a:endParaRPr lang="en-IN" sz="2000" dirty="0"/>
          </a:p>
          <a:p>
            <a:pPr marL="800100" lvl="1" indent="-342900">
              <a:buFont typeface="Arial" panose="020B0604020202020204" pitchFamily="34" charset="0"/>
              <a:buChar char="•"/>
            </a:pPr>
            <a:r>
              <a:rPr lang="en-IN" sz="2400" dirty="0" smtClean="0"/>
              <a:t>HOS</a:t>
            </a:r>
          </a:p>
          <a:p>
            <a:pPr marL="1828800" lvl="3" indent="-457200">
              <a:buFont typeface="+mj-lt"/>
              <a:buAutoNum type="arabicPeriod"/>
            </a:pPr>
            <a:r>
              <a:rPr lang="en-IN" sz="2000" dirty="0" smtClean="0"/>
              <a:t>Evaluate Implementation Team based on start date and end date and also evaluate the scope of the IDEA, based on that HOS will give score to the Team members and IDEA.</a:t>
            </a:r>
          </a:p>
          <a:p>
            <a:pPr marL="1828800" lvl="3" indent="-457200">
              <a:buFont typeface="+mj-lt"/>
              <a:buAutoNum type="arabicPeriod"/>
            </a:pPr>
            <a:r>
              <a:rPr lang="en-IN" sz="2000" dirty="0" smtClean="0"/>
              <a:t>After evaluation, HOS will send mail to Beneficiary Department </a:t>
            </a:r>
            <a:endParaRPr lang="en-IN" sz="2000" dirty="0"/>
          </a:p>
          <a:p>
            <a:pPr marL="800100" lvl="1" indent="-342900">
              <a:buFont typeface="Arial" panose="020B0604020202020204" pitchFamily="34" charset="0"/>
              <a:buChar char="•"/>
            </a:pPr>
            <a:r>
              <a:rPr lang="en-IN" sz="2400" dirty="0"/>
              <a:t>Beneficiary </a:t>
            </a:r>
            <a:r>
              <a:rPr lang="en-IN" sz="2400" dirty="0" smtClean="0"/>
              <a:t>Department</a:t>
            </a:r>
            <a:endParaRPr lang="en-IN" sz="2400" dirty="0"/>
          </a:p>
          <a:p>
            <a:pPr marL="1828800" lvl="3" indent="-457200">
              <a:buFont typeface="+mj-lt"/>
              <a:buAutoNum type="arabicPeriod"/>
            </a:pPr>
            <a:r>
              <a:rPr lang="en-IN" sz="1800" dirty="0" smtClean="0"/>
              <a:t>Beneficiary has more than one HOS peoples</a:t>
            </a:r>
          </a:p>
          <a:p>
            <a:pPr marL="1828800" lvl="3" indent="-457200">
              <a:buFont typeface="+mj-lt"/>
              <a:buAutoNum type="arabicPeriod"/>
            </a:pPr>
            <a:r>
              <a:rPr lang="en-IN" sz="1800" dirty="0" smtClean="0"/>
              <a:t>Every people in Beneficiary team will evaluate HOS score and send response to Databank manager</a:t>
            </a:r>
            <a:endParaRPr lang="en-IN" sz="1800" dirty="0"/>
          </a:p>
          <a:p>
            <a:pPr marL="800100" lvl="1" indent="-342900">
              <a:buFont typeface="Arial" panose="020B0604020202020204" pitchFamily="34" charset="0"/>
              <a:buChar char="•"/>
            </a:pPr>
            <a:r>
              <a:rPr lang="en-IN" sz="2400" dirty="0"/>
              <a:t>Finance </a:t>
            </a:r>
            <a:endParaRPr lang="en-IN" sz="2400" dirty="0" smtClean="0"/>
          </a:p>
          <a:p>
            <a:pPr marL="1828800" lvl="3" indent="-457200">
              <a:buFont typeface="+mj-lt"/>
              <a:buAutoNum type="arabicPeriod"/>
            </a:pPr>
            <a:r>
              <a:rPr lang="en-IN" sz="2000" dirty="0" smtClean="0"/>
              <a:t>Check mail sent by Databank manager and process payment for the IDEA and complete status of the IDEA.</a:t>
            </a:r>
            <a:endParaRPr lang="en-IN" sz="2000" dirty="0"/>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9824285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154" y="1113692"/>
            <a:ext cx="9183189" cy="5065039"/>
          </a:xfrm>
          <a:prstGeom prst="rect">
            <a:avLst/>
          </a:prstGeom>
        </p:spPr>
      </p:pic>
      <p:sp>
        <p:nvSpPr>
          <p:cNvPr id="6" name="Rectangle 5"/>
          <p:cNvSpPr/>
          <p:nvPr/>
        </p:nvSpPr>
        <p:spPr>
          <a:xfrm>
            <a:off x="1071154" y="782785"/>
            <a:ext cx="3536353" cy="307777"/>
          </a:xfrm>
          <a:prstGeom prst="rect">
            <a:avLst/>
          </a:prstGeom>
        </p:spPr>
        <p:txBody>
          <a:bodyPr wrap="none">
            <a:spAutoFit/>
          </a:bodyPr>
          <a:lstStyle/>
          <a:p>
            <a:pPr lvl="0"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Team Detail: </a:t>
            </a:r>
            <a:r>
              <a:rPr lang="en-US" sz="1400" dirty="0">
                <a:latin typeface="Times New Roman" panose="02020603050405020304" pitchFamily="18" charset="0"/>
                <a:ea typeface="Calibri" panose="020F0502020204030204" pitchFamily="34" charset="0"/>
                <a:cs typeface="Times New Roman" panose="02020603050405020304" pitchFamily="18" charset="0"/>
              </a:rPr>
              <a:t>To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insert team member in HOD </a:t>
            </a:r>
            <a:endParaRPr lang="en-US" sz="1400" dirty="0">
              <a:latin typeface="Times New Roman" panose="02020603050405020304" pitchFamily="18" charset="0"/>
              <a:cs typeface="Times New Roman" panose="02020603050405020304" pitchFamily="18" charset="0"/>
            </a:endParaRPr>
          </a:p>
        </p:txBody>
      </p:sp>
      <p:sp>
        <p:nvSpPr>
          <p:cNvPr id="7" name="Rectangle 6"/>
          <p:cNvSpPr/>
          <p:nvPr/>
        </p:nvSpPr>
        <p:spPr>
          <a:xfrm>
            <a:off x="1668780" y="2446020"/>
            <a:ext cx="2800350" cy="3211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4697730" y="4652010"/>
            <a:ext cx="3807407"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TEAM MEMBER INSERT PROCESS</a:t>
            </a:r>
            <a:endParaRPr lang="en-IN" dirty="0">
              <a:solidFill>
                <a:schemeClr val="tx1"/>
              </a:solidFill>
            </a:endParaRPr>
          </a:p>
        </p:txBody>
      </p:sp>
    </p:spTree>
    <p:extLst>
      <p:ext uri="{BB962C8B-B14F-4D97-AF65-F5344CB8AC3E}">
        <p14:creationId xmlns:p14="http://schemas.microsoft.com/office/powerpoint/2010/main" val="96836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4913394" y="2849479"/>
            <a:ext cx="1574470" cy="1015663"/>
          </a:xfrm>
          <a:prstGeom prst="rect">
            <a:avLst/>
          </a:prstGeom>
        </p:spPr>
        <p:txBody>
          <a:bodyPr wrap="none">
            <a:spAutoFit/>
          </a:bodyPr>
          <a:lstStyle/>
          <a:p>
            <a:r>
              <a:rPr lang="en-US" sz="6000" dirty="0" smtClean="0">
                <a:latin typeface="Algerian" panose="04020705040A02060702" pitchFamily="82" charset="0"/>
              </a:rPr>
              <a:t>HOs</a:t>
            </a:r>
            <a:endParaRPr lang="en-IN" sz="6000" dirty="0"/>
          </a:p>
        </p:txBody>
      </p:sp>
    </p:spTree>
    <p:extLst>
      <p:ext uri="{BB962C8B-B14F-4D97-AF65-F5344CB8AC3E}">
        <p14:creationId xmlns:p14="http://schemas.microsoft.com/office/powerpoint/2010/main" val="17541790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1570892"/>
            <a:ext cx="9174117" cy="4816845"/>
          </a:xfrm>
          <a:prstGeom prst="rect">
            <a:avLst/>
          </a:prstGeom>
        </p:spPr>
      </p:pic>
      <p:sp>
        <p:nvSpPr>
          <p:cNvPr id="6" name="Rectangle 2"/>
          <p:cNvSpPr>
            <a:spLocks noChangeArrowheads="1"/>
          </p:cNvSpPr>
          <p:nvPr/>
        </p:nvSpPr>
        <p:spPr bwMode="auto">
          <a:xfrm>
            <a:off x="1054100" y="668426"/>
            <a:ext cx="75856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HOS module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 this module to represent after implement the suggestion will set the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Score</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sz="1200" b="1" dirty="0" smtClean="0">
                <a:latin typeface="Times New Roman" panose="02020603050405020304" pitchFamily="18" charset="0"/>
                <a:ea typeface="Calibri" panose="020F0502020204030204" pitchFamily="34" charset="0"/>
                <a:cs typeface="Times New Roman" panose="02020603050405020304" pitchFamily="18" charset="0"/>
              </a:rPr>
              <a:t>HOS </a:t>
            </a:r>
            <a:r>
              <a:rPr lang="en-US" sz="1200" b="1" dirty="0">
                <a:latin typeface="Times New Roman" panose="02020603050405020304" pitchFamily="18" charset="0"/>
                <a:ea typeface="Calibri" panose="020F0502020204030204" pitchFamily="34" charset="0"/>
                <a:cs typeface="Times New Roman" panose="02020603050405020304" pitchFamily="18" charset="0"/>
              </a:rPr>
              <a:t>Dashboard: </a:t>
            </a:r>
            <a:r>
              <a:rPr lang="en-US" sz="1200" dirty="0">
                <a:latin typeface="Times New Roman" panose="02020603050405020304" pitchFamily="18" charset="0"/>
                <a:ea typeface="Calibri" panose="020F0502020204030204" pitchFamily="34" charset="0"/>
                <a:cs typeface="Times New Roman" panose="02020603050405020304" pitchFamily="18" charset="0"/>
              </a:rPr>
              <a:t>To details of view depends on suggestion in particular Login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HOS</a:t>
            </a:r>
            <a:r>
              <a:rPr lang="en-US" sz="1200" dirty="0" smtClean="0">
                <a:latin typeface="Calibri" panose="020F0502020204030204" pitchFamily="34" charset="0"/>
                <a:ea typeface="Calibri" panose="020F0502020204030204" pitchFamily="34" charset="0"/>
                <a:cs typeface="Times New Roman" panose="02020603050405020304" pitchFamily="18" charset="0"/>
              </a:rPr>
              <a:t>.</a:t>
            </a:r>
            <a:endParaRPr 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5749290" y="3806190"/>
            <a:ext cx="4057650" cy="708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9932670" y="3837354"/>
            <a:ext cx="2080260"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FILTER PROCESS</a:t>
            </a:r>
            <a:endParaRPr lang="en-IN" dirty="0">
              <a:solidFill>
                <a:schemeClr val="tx1"/>
              </a:solidFill>
            </a:endParaRPr>
          </a:p>
        </p:txBody>
      </p:sp>
    </p:spTree>
    <p:extLst>
      <p:ext uri="{BB962C8B-B14F-4D97-AF65-F5344CB8AC3E}">
        <p14:creationId xmlns:p14="http://schemas.microsoft.com/office/powerpoint/2010/main" val="382307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1" descr="Screenshot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099" y="1082411"/>
            <a:ext cx="9147991" cy="50832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54099" y="774634"/>
            <a:ext cx="3887859" cy="307777"/>
          </a:xfrm>
          <a:prstGeom prst="rect">
            <a:avLst/>
          </a:prstGeom>
        </p:spPr>
        <p:txBody>
          <a:bodyPr wrap="none">
            <a:spAutoFit/>
          </a:bodyPr>
          <a:lstStyle/>
          <a:p>
            <a:pPr lvl="0"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Inbox: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To represent handle the suggestion for HOS</a:t>
            </a:r>
            <a:endParaRPr lang="en-US" sz="1400" dirty="0">
              <a:latin typeface="Times New Roman" panose="02020603050405020304" pitchFamily="18" charset="0"/>
              <a:cs typeface="Times New Roman" panose="02020603050405020304" pitchFamily="18" charset="0"/>
            </a:endParaRPr>
          </a:p>
        </p:txBody>
      </p:sp>
      <p:sp>
        <p:nvSpPr>
          <p:cNvPr id="7" name="Rectangle 6"/>
          <p:cNvSpPr/>
          <p:nvPr/>
        </p:nvSpPr>
        <p:spPr>
          <a:xfrm>
            <a:off x="1645920" y="2110154"/>
            <a:ext cx="2788920" cy="341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429750" y="3074670"/>
            <a:ext cx="548640" cy="16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
        <p:nvSpPr>
          <p:cNvPr id="11" name="TextBox 10"/>
          <p:cNvSpPr txBox="1"/>
          <p:nvPr/>
        </p:nvSpPr>
        <p:spPr>
          <a:xfrm>
            <a:off x="8273705" y="2970014"/>
            <a:ext cx="864463"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Tree>
    <p:extLst>
      <p:ext uri="{BB962C8B-B14F-4D97-AF65-F5344CB8AC3E}">
        <p14:creationId xmlns:p14="http://schemas.microsoft.com/office/powerpoint/2010/main" val="399093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3" descr="Screenshot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656" y="1018903"/>
            <a:ext cx="9039497" cy="5159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175656" y="726515"/>
            <a:ext cx="49918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view below HOS set the score and ratings and send beneficiary.</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874770" y="1520190"/>
            <a:ext cx="3749040" cy="4423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7745185" y="3362563"/>
            <a:ext cx="4046220"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SET RATING &amp; CLICK NEXT LEVEL</a:t>
            </a:r>
            <a:endParaRPr lang="en-IN" dirty="0">
              <a:solidFill>
                <a:schemeClr val="tx1"/>
              </a:solidFill>
            </a:endParaRPr>
          </a:p>
        </p:txBody>
      </p:sp>
    </p:spTree>
    <p:extLst>
      <p:ext uri="{BB962C8B-B14F-4D97-AF65-F5344CB8AC3E}">
        <p14:creationId xmlns:p14="http://schemas.microsoft.com/office/powerpoint/2010/main" val="303060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3541794" y="2787134"/>
            <a:ext cx="5006499" cy="1015663"/>
          </a:xfrm>
          <a:prstGeom prst="rect">
            <a:avLst/>
          </a:prstGeom>
        </p:spPr>
        <p:txBody>
          <a:bodyPr wrap="none">
            <a:spAutoFit/>
          </a:bodyPr>
          <a:lstStyle/>
          <a:p>
            <a:r>
              <a:rPr lang="en-US" sz="6000" dirty="0" smtClean="0">
                <a:latin typeface="Algerian" panose="04020705040A02060702" pitchFamily="82" charset="0"/>
              </a:rPr>
              <a:t>BENEFICIARY</a:t>
            </a:r>
            <a:endParaRPr lang="en-IN" sz="6000" dirty="0"/>
          </a:p>
        </p:txBody>
      </p:sp>
    </p:spTree>
    <p:extLst>
      <p:ext uri="{BB962C8B-B14F-4D97-AF65-F5344CB8AC3E}">
        <p14:creationId xmlns:p14="http://schemas.microsoft.com/office/powerpoint/2010/main" val="1365189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453662"/>
            <a:ext cx="9245600" cy="4705838"/>
          </a:xfrm>
          <a:prstGeom prst="rect">
            <a:avLst/>
          </a:prstGeom>
        </p:spPr>
      </p:pic>
      <p:sp>
        <p:nvSpPr>
          <p:cNvPr id="6" name="Rectangle 2"/>
          <p:cNvSpPr>
            <a:spLocks noChangeArrowheads="1"/>
          </p:cNvSpPr>
          <p:nvPr/>
        </p:nvSpPr>
        <p:spPr bwMode="auto">
          <a:xfrm>
            <a:off x="990600" y="690229"/>
            <a:ext cx="8254183"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Beneficiary module:</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to represent check the score and ratings from HOS,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same</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change</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send HR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defTabSz="914400" eaLnBrk="0" fontAlgn="base" hangingPunct="0">
              <a:spcBef>
                <a:spcPct val="0"/>
              </a:spcBef>
              <a:spcAft>
                <a:spcPct val="0"/>
              </a:spcAft>
            </a:pPr>
            <a:r>
              <a:rPr lang="en-US" sz="1400" b="1" dirty="0">
                <a:latin typeface="Times New Roman" panose="02020603050405020304" pitchFamily="18" charset="0"/>
                <a:ea typeface="Calibri" panose="020F0502020204030204" pitchFamily="34" charset="0"/>
                <a:cs typeface="Times New Roman" panose="02020603050405020304" pitchFamily="18" charset="0"/>
              </a:rPr>
              <a:t>Beneficiary</a:t>
            </a: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400" b="1" dirty="0">
                <a:latin typeface="Times New Roman" panose="02020603050405020304" pitchFamily="18" charset="0"/>
                <a:ea typeface="Calibri" panose="020F0502020204030204" pitchFamily="34" charset="0"/>
                <a:cs typeface="Times New Roman" panose="02020603050405020304" pitchFamily="18" charset="0"/>
              </a:rPr>
              <a:t>Dashboard: </a:t>
            </a:r>
            <a:r>
              <a:rPr lang="en-US" sz="1400" dirty="0">
                <a:latin typeface="Times New Roman" panose="02020603050405020304" pitchFamily="18" charset="0"/>
                <a:ea typeface="Calibri" panose="020F0502020204030204" pitchFamily="34" charset="0"/>
                <a:cs typeface="Times New Roman" panose="02020603050405020304" pitchFamily="18" charset="0"/>
              </a:rPr>
              <a:t>To details of view depends on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suggestion and filter date and department</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806190" y="3669030"/>
            <a:ext cx="5966460" cy="594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flipH="1">
            <a:off x="9909810" y="3643044"/>
            <a:ext cx="2045969"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FILTER PROCESS</a:t>
            </a:r>
            <a:endParaRPr lang="en-IN" dirty="0">
              <a:solidFill>
                <a:schemeClr val="tx1"/>
              </a:solidFill>
            </a:endParaRPr>
          </a:p>
        </p:txBody>
      </p:sp>
    </p:spTree>
    <p:extLst>
      <p:ext uri="{BB962C8B-B14F-4D97-AF65-F5344CB8AC3E}">
        <p14:creationId xmlns:p14="http://schemas.microsoft.com/office/powerpoint/2010/main" val="4768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4" descr="Screensho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103" y="983733"/>
            <a:ext cx="9106988" cy="51819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95103" y="675956"/>
            <a:ext cx="6096000" cy="307777"/>
          </a:xfrm>
          <a:prstGeom prst="rect">
            <a:avLst/>
          </a:prstGeom>
        </p:spPr>
        <p:txBody>
          <a:bodyPr>
            <a:spAutoFit/>
          </a:bodyPr>
          <a:lstStyle/>
          <a:p>
            <a:pPr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Inbox: </a:t>
            </a:r>
            <a:r>
              <a:rPr lang="en-US" sz="1400" dirty="0">
                <a:latin typeface="Times New Roman" panose="02020603050405020304" pitchFamily="18" charset="0"/>
                <a:ea typeface="Calibri" panose="020F0502020204030204" pitchFamily="34" charset="0"/>
                <a:cs typeface="Times New Roman" panose="02020603050405020304" pitchFamily="18" charset="0"/>
              </a:rPr>
              <a:t>In this Inbox represent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Beneficiary </a:t>
            </a:r>
            <a:r>
              <a:rPr lang="en-US" sz="1400" dirty="0">
                <a:latin typeface="Times New Roman" panose="02020603050405020304" pitchFamily="18" charset="0"/>
                <a:ea typeface="Calibri" panose="020F0502020204030204" pitchFamily="34" charset="0"/>
                <a:cs typeface="Times New Roman" panose="02020603050405020304" pitchFamily="18" charset="0"/>
              </a:rPr>
              <a:t>Handle the suggestion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from HOS</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endParaRPr lang="en-US" sz="1400" dirty="0"/>
          </a:p>
        </p:txBody>
      </p:sp>
      <p:sp>
        <p:nvSpPr>
          <p:cNvPr id="7" name="Rectangle 6"/>
          <p:cNvSpPr/>
          <p:nvPr/>
        </p:nvSpPr>
        <p:spPr>
          <a:xfrm>
            <a:off x="1645920" y="2039814"/>
            <a:ext cx="2788920" cy="3480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452610" y="2937510"/>
            <a:ext cx="525780" cy="2171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8281486" y="2824799"/>
            <a:ext cx="864463"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
        <p:nvSpPr>
          <p:cNvPr id="11" name="TextBox 10"/>
          <p:cNvSpPr txBox="1"/>
          <p:nvPr/>
        </p:nvSpPr>
        <p:spPr>
          <a:xfrm>
            <a:off x="308610" y="3633539"/>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Tree>
    <p:extLst>
      <p:ext uri="{BB962C8B-B14F-4D97-AF65-F5344CB8AC3E}">
        <p14:creationId xmlns:p14="http://schemas.microsoft.com/office/powerpoint/2010/main" val="273636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5" descr="Screenshot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81" y="957825"/>
            <a:ext cx="9026435" cy="52209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201782" y="665436"/>
            <a:ext cx="191924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Same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526971" y="3990109"/>
            <a:ext cx="4227616" cy="42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693226" y="3547285"/>
            <a:ext cx="570016" cy="1781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1821055" y="3451684"/>
            <a:ext cx="170552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SAME RATING</a:t>
            </a:r>
            <a:endParaRPr lang="en-IN" dirty="0">
              <a:solidFill>
                <a:schemeClr val="tx1"/>
              </a:solidFill>
            </a:endParaRPr>
          </a:p>
        </p:txBody>
      </p:sp>
      <p:sp>
        <p:nvSpPr>
          <p:cNvPr id="11" name="TextBox 10"/>
          <p:cNvSpPr txBox="1"/>
          <p:nvPr/>
        </p:nvSpPr>
        <p:spPr>
          <a:xfrm flipH="1">
            <a:off x="7833510" y="4019199"/>
            <a:ext cx="2246266"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CLICK (HR LEVEL)</a:t>
            </a:r>
            <a:endParaRPr lang="en-IN" dirty="0">
              <a:solidFill>
                <a:schemeClr val="tx1"/>
              </a:solidFill>
            </a:endParaRPr>
          </a:p>
        </p:txBody>
      </p:sp>
    </p:spTree>
    <p:extLst>
      <p:ext uri="{BB962C8B-B14F-4D97-AF65-F5344CB8AC3E}">
        <p14:creationId xmlns:p14="http://schemas.microsoft.com/office/powerpoint/2010/main" val="428980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26" descr="Screenshot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00320"/>
            <a:ext cx="9174480" cy="51947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ChangeArrowheads="1"/>
          </p:cNvSpPr>
          <p:nvPr/>
        </p:nvSpPr>
        <p:spPr bwMode="auto">
          <a:xfrm>
            <a:off x="1066800" y="674380"/>
            <a:ext cx="77296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Change</a:t>
            </a:r>
            <a:endParaRPr kumimoji="0" lang="en-US"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5292090" y="2693377"/>
            <a:ext cx="67437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2731770" y="2623011"/>
            <a:ext cx="2137680"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CHANGE RATINGS</a:t>
            </a:r>
            <a:endParaRPr lang="en-IN" dirty="0">
              <a:solidFill>
                <a:schemeClr val="tx1"/>
              </a:solidFill>
            </a:endParaRPr>
          </a:p>
        </p:txBody>
      </p:sp>
    </p:spTree>
    <p:extLst>
      <p:ext uri="{BB962C8B-B14F-4D97-AF65-F5344CB8AC3E}">
        <p14:creationId xmlns:p14="http://schemas.microsoft.com/office/powerpoint/2010/main" val="39782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PIMS work flow 1</a:t>
            </a:r>
            <a:endParaRPr lang="en-US" dirty="0"/>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20" name="TextBox 19"/>
          <p:cNvSpPr txBox="1"/>
          <p:nvPr/>
        </p:nvSpPr>
        <p:spPr>
          <a:xfrm>
            <a:off x="4599707" y="851989"/>
            <a:ext cx="2254828" cy="715089"/>
          </a:xfrm>
          <a:prstGeom prst="roundRect">
            <a:avLst/>
          </a:prstGeom>
          <a:solidFill>
            <a:schemeClr val="bg2">
              <a:lumMod val="40000"/>
              <a:lumOff val="60000"/>
            </a:schemeClr>
          </a:solidFill>
        </p:spPr>
        <p:txBody>
          <a:bodyPr wrap="square" rtlCol="0">
            <a:spAutoFit/>
          </a:bodyPr>
          <a:lstStyle/>
          <a:p>
            <a:pPr algn="ctr"/>
            <a:r>
              <a:rPr lang="en-IN" b="1" dirty="0" smtClean="0"/>
              <a:t>New Suggestion by Employee</a:t>
            </a:r>
            <a:endParaRPr lang="en-IN" b="1" dirty="0"/>
          </a:p>
        </p:txBody>
      </p:sp>
      <p:sp>
        <p:nvSpPr>
          <p:cNvPr id="21" name="TextBox 20"/>
          <p:cNvSpPr txBox="1"/>
          <p:nvPr/>
        </p:nvSpPr>
        <p:spPr>
          <a:xfrm>
            <a:off x="4119995" y="2730991"/>
            <a:ext cx="3221182" cy="646331"/>
          </a:xfrm>
          <a:prstGeom prst="rect">
            <a:avLst/>
          </a:prstGeom>
          <a:solidFill>
            <a:schemeClr val="tx2">
              <a:lumMod val="50000"/>
            </a:schemeClr>
          </a:solidFill>
        </p:spPr>
        <p:txBody>
          <a:bodyPr wrap="square" rtlCol="0">
            <a:spAutoFit/>
          </a:bodyPr>
          <a:lstStyle/>
          <a:p>
            <a:pPr algn="ctr"/>
            <a:r>
              <a:rPr lang="en-IN" dirty="0" smtClean="0">
                <a:solidFill>
                  <a:schemeClr val="bg1"/>
                </a:solidFill>
              </a:rPr>
              <a:t>Data Bank Manager – send to Committee member</a:t>
            </a:r>
            <a:endParaRPr lang="en-IN" dirty="0">
              <a:solidFill>
                <a:schemeClr val="bg1"/>
              </a:solidFill>
            </a:endParaRPr>
          </a:p>
        </p:txBody>
      </p:sp>
      <p:sp>
        <p:nvSpPr>
          <p:cNvPr id="22" name="TextBox 21"/>
          <p:cNvSpPr txBox="1"/>
          <p:nvPr/>
        </p:nvSpPr>
        <p:spPr>
          <a:xfrm>
            <a:off x="4376304" y="3688238"/>
            <a:ext cx="2708564" cy="369332"/>
          </a:xfrm>
          <a:prstGeom prst="rect">
            <a:avLst/>
          </a:prstGeom>
          <a:solidFill>
            <a:schemeClr val="accent3">
              <a:lumMod val="50000"/>
            </a:schemeClr>
          </a:solidFill>
        </p:spPr>
        <p:txBody>
          <a:bodyPr wrap="square" rtlCol="0">
            <a:spAutoFit/>
          </a:bodyPr>
          <a:lstStyle/>
          <a:p>
            <a:pPr algn="ctr"/>
            <a:r>
              <a:rPr lang="en-IN" dirty="0" smtClean="0">
                <a:solidFill>
                  <a:schemeClr val="bg1"/>
                </a:solidFill>
              </a:rPr>
              <a:t>Committee Member’s</a:t>
            </a:r>
            <a:endParaRPr lang="en-IN" dirty="0">
              <a:solidFill>
                <a:schemeClr val="bg1"/>
              </a:solidFill>
            </a:endParaRPr>
          </a:p>
        </p:txBody>
      </p:sp>
      <p:sp>
        <p:nvSpPr>
          <p:cNvPr id="23" name="TextBox 22"/>
          <p:cNvSpPr txBox="1"/>
          <p:nvPr/>
        </p:nvSpPr>
        <p:spPr>
          <a:xfrm>
            <a:off x="3219449" y="4464932"/>
            <a:ext cx="1801092" cy="387191"/>
          </a:xfrm>
          <a:prstGeom prst="snipRoundRect">
            <a:avLst/>
          </a:prstGeom>
          <a:solidFill>
            <a:srgbClr val="92D050"/>
          </a:solidFill>
        </p:spPr>
        <p:txBody>
          <a:bodyPr wrap="square" rtlCol="0">
            <a:spAutoFit/>
          </a:bodyPr>
          <a:lstStyle/>
          <a:p>
            <a:pPr algn="ctr"/>
            <a:r>
              <a:rPr lang="en-IN" dirty="0" smtClean="0"/>
              <a:t>Approve</a:t>
            </a:r>
            <a:endParaRPr lang="en-IN" dirty="0"/>
          </a:p>
        </p:txBody>
      </p:sp>
      <p:sp>
        <p:nvSpPr>
          <p:cNvPr id="24" name="TextBox 23"/>
          <p:cNvSpPr txBox="1"/>
          <p:nvPr/>
        </p:nvSpPr>
        <p:spPr>
          <a:xfrm>
            <a:off x="6696940" y="4503619"/>
            <a:ext cx="1737014" cy="387191"/>
          </a:xfrm>
          <a:prstGeom prst="snipRoundRect">
            <a:avLst/>
          </a:prstGeom>
          <a:solidFill>
            <a:srgbClr val="FF0000"/>
          </a:solidFill>
        </p:spPr>
        <p:txBody>
          <a:bodyPr wrap="square" rtlCol="0">
            <a:spAutoFit/>
          </a:bodyPr>
          <a:lstStyle/>
          <a:p>
            <a:pPr algn="ctr"/>
            <a:r>
              <a:rPr lang="en-IN" dirty="0" smtClean="0"/>
              <a:t>Reject</a:t>
            </a:r>
            <a:endParaRPr lang="en-IN" dirty="0"/>
          </a:p>
        </p:txBody>
      </p:sp>
      <p:sp>
        <p:nvSpPr>
          <p:cNvPr id="25" name="TextBox 24"/>
          <p:cNvSpPr txBox="1"/>
          <p:nvPr/>
        </p:nvSpPr>
        <p:spPr>
          <a:xfrm>
            <a:off x="4578925" y="5149843"/>
            <a:ext cx="2708564" cy="408623"/>
          </a:xfrm>
          <a:prstGeom prst="roundRect">
            <a:avLst/>
          </a:prstGeom>
          <a:solidFill>
            <a:schemeClr val="accent5">
              <a:lumMod val="60000"/>
              <a:lumOff val="40000"/>
            </a:schemeClr>
          </a:solidFill>
        </p:spPr>
        <p:txBody>
          <a:bodyPr wrap="square" rtlCol="0">
            <a:spAutoFit/>
          </a:bodyPr>
          <a:lstStyle/>
          <a:p>
            <a:pPr algn="ctr"/>
            <a:r>
              <a:rPr lang="en-IN" dirty="0" smtClean="0"/>
              <a:t>Data bank manager</a:t>
            </a:r>
            <a:endParaRPr lang="en-IN" dirty="0"/>
          </a:p>
        </p:txBody>
      </p:sp>
      <p:sp>
        <p:nvSpPr>
          <p:cNvPr id="26" name="TextBox 25"/>
          <p:cNvSpPr txBox="1"/>
          <p:nvPr/>
        </p:nvSpPr>
        <p:spPr>
          <a:xfrm>
            <a:off x="2895599" y="5861643"/>
            <a:ext cx="2559627" cy="369332"/>
          </a:xfrm>
          <a:prstGeom prst="rect">
            <a:avLst/>
          </a:prstGeom>
          <a:solidFill>
            <a:schemeClr val="accent4">
              <a:lumMod val="60000"/>
              <a:lumOff val="40000"/>
            </a:schemeClr>
          </a:solidFill>
        </p:spPr>
        <p:txBody>
          <a:bodyPr wrap="square" rtlCol="0">
            <a:spAutoFit/>
          </a:bodyPr>
          <a:lstStyle/>
          <a:p>
            <a:pPr algn="ctr"/>
            <a:r>
              <a:rPr lang="en-IN" dirty="0" smtClean="0"/>
              <a:t>Check Approved</a:t>
            </a:r>
            <a:endParaRPr lang="en-IN" dirty="0"/>
          </a:p>
        </p:txBody>
      </p:sp>
      <p:sp>
        <p:nvSpPr>
          <p:cNvPr id="27" name="TextBox 26"/>
          <p:cNvSpPr txBox="1"/>
          <p:nvPr/>
        </p:nvSpPr>
        <p:spPr>
          <a:xfrm>
            <a:off x="6061363" y="5878909"/>
            <a:ext cx="2559627" cy="369332"/>
          </a:xfrm>
          <a:prstGeom prst="rect">
            <a:avLst/>
          </a:prstGeom>
          <a:solidFill>
            <a:srgbClr val="FFC000"/>
          </a:solidFill>
        </p:spPr>
        <p:txBody>
          <a:bodyPr wrap="square" rtlCol="0">
            <a:spAutoFit/>
          </a:bodyPr>
          <a:lstStyle/>
          <a:p>
            <a:pPr algn="ctr"/>
            <a:r>
              <a:rPr lang="en-IN" dirty="0" smtClean="0"/>
              <a:t>Check Rejected</a:t>
            </a:r>
            <a:endParaRPr lang="en-IN" dirty="0"/>
          </a:p>
        </p:txBody>
      </p:sp>
      <p:sp>
        <p:nvSpPr>
          <p:cNvPr id="28" name="TextBox 27"/>
          <p:cNvSpPr txBox="1"/>
          <p:nvPr/>
        </p:nvSpPr>
        <p:spPr>
          <a:xfrm>
            <a:off x="4376304" y="1957348"/>
            <a:ext cx="2708564" cy="408623"/>
          </a:xfrm>
          <a:prstGeom prst="roundRect">
            <a:avLst/>
          </a:prstGeom>
          <a:solidFill>
            <a:schemeClr val="accent5">
              <a:lumMod val="60000"/>
              <a:lumOff val="40000"/>
            </a:schemeClr>
          </a:solidFill>
        </p:spPr>
        <p:txBody>
          <a:bodyPr wrap="square" rtlCol="0">
            <a:spAutoFit/>
          </a:bodyPr>
          <a:lstStyle/>
          <a:p>
            <a:pPr algn="ctr"/>
            <a:r>
              <a:rPr lang="en-IN" dirty="0" smtClean="0"/>
              <a:t>Data bank manager</a:t>
            </a:r>
            <a:endParaRPr lang="en-IN" dirty="0"/>
          </a:p>
        </p:txBody>
      </p:sp>
      <p:cxnSp>
        <p:nvCxnSpPr>
          <p:cNvPr id="29" name="Straight Arrow Connector 28"/>
          <p:cNvCxnSpPr>
            <a:stCxn id="20" idx="2"/>
            <a:endCxn id="28" idx="0"/>
          </p:cNvCxnSpPr>
          <p:nvPr/>
        </p:nvCxnSpPr>
        <p:spPr>
          <a:xfrm>
            <a:off x="5727121" y="1567078"/>
            <a:ext cx="3465" cy="3902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5723656" y="2386996"/>
            <a:ext cx="3465" cy="3902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5720191" y="3395415"/>
            <a:ext cx="3465" cy="3902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endCxn id="23" idx="3"/>
          </p:cNvCxnSpPr>
          <p:nvPr/>
        </p:nvCxnSpPr>
        <p:spPr>
          <a:xfrm flipH="1">
            <a:off x="4119995" y="4057570"/>
            <a:ext cx="1596731" cy="4073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a:endCxn id="24" idx="3"/>
          </p:cNvCxnSpPr>
          <p:nvPr/>
        </p:nvCxnSpPr>
        <p:spPr>
          <a:xfrm>
            <a:off x="5713261" y="4044718"/>
            <a:ext cx="1852186" cy="4589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a:endCxn id="25" idx="0"/>
          </p:cNvCxnSpPr>
          <p:nvPr/>
        </p:nvCxnSpPr>
        <p:spPr>
          <a:xfrm>
            <a:off x="4123450" y="4852123"/>
            <a:ext cx="1809757" cy="29772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p:cNvCxnSpPr>
            <a:endCxn id="25" idx="0"/>
          </p:cNvCxnSpPr>
          <p:nvPr/>
        </p:nvCxnSpPr>
        <p:spPr>
          <a:xfrm flipH="1">
            <a:off x="5933207" y="4898440"/>
            <a:ext cx="1632240" cy="2514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p:cNvCxnSpPr>
            <a:endCxn id="26" idx="0"/>
          </p:cNvCxnSpPr>
          <p:nvPr/>
        </p:nvCxnSpPr>
        <p:spPr>
          <a:xfrm flipH="1">
            <a:off x="4175413" y="5554179"/>
            <a:ext cx="1754329" cy="3074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5919351" y="5593952"/>
            <a:ext cx="1411435" cy="2641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61070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0" y="1327329"/>
            <a:ext cx="10752000" cy="1346009"/>
          </a:xfrm>
        </p:spPr>
        <p:txBody>
          <a:bodyPr/>
          <a:lstStyle/>
          <a:p>
            <a:endParaRPr lang="en-US"/>
          </a:p>
        </p:txBody>
      </p:sp>
      <p:sp>
        <p:nvSpPr>
          <p:cNvPr id="5" name="Rectangle 4"/>
          <p:cNvSpPr/>
          <p:nvPr/>
        </p:nvSpPr>
        <p:spPr>
          <a:xfrm>
            <a:off x="968721" y="3003859"/>
            <a:ext cx="9140644" cy="1015663"/>
          </a:xfrm>
          <a:prstGeom prst="rect">
            <a:avLst/>
          </a:prstGeom>
        </p:spPr>
        <p:txBody>
          <a:bodyPr wrap="none">
            <a:spAutoFit/>
          </a:bodyPr>
          <a:lstStyle/>
          <a:p>
            <a:r>
              <a:rPr lang="en-US" sz="6000" dirty="0" err="1" smtClean="0">
                <a:latin typeface="Algerian" panose="04020705040A02060702" pitchFamily="82" charset="0"/>
              </a:rPr>
              <a:t>BENEFICIARy</a:t>
            </a:r>
            <a:r>
              <a:rPr lang="en-US" sz="6000" dirty="0" smtClean="0">
                <a:latin typeface="Algerian" panose="04020705040A02060702" pitchFamily="82" charset="0"/>
              </a:rPr>
              <a:t> approval</a:t>
            </a:r>
            <a:endParaRPr lang="en-IN" sz="6000" dirty="0"/>
          </a:p>
        </p:txBody>
      </p:sp>
    </p:spTree>
    <p:extLst>
      <p:ext uri="{BB962C8B-B14F-4D97-AF65-F5344CB8AC3E}">
        <p14:creationId xmlns:p14="http://schemas.microsoft.com/office/powerpoint/2010/main" val="57020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ChangeArrowheads="1"/>
          </p:cNvSpPr>
          <p:nvPr/>
        </p:nvSpPr>
        <p:spPr bwMode="auto">
          <a:xfrm>
            <a:off x="990600" y="666479"/>
            <a:ext cx="836472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Beneficiary Approval module:</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to represent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Approved from beneficiary send suggestions</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Beneficiary Approval </a:t>
            </a:r>
            <a:r>
              <a:rPr lang="en-US" sz="1400" b="1" dirty="0">
                <a:latin typeface="Times New Roman" panose="02020603050405020304" pitchFamily="18" charset="0"/>
                <a:ea typeface="Calibri" panose="020F0502020204030204" pitchFamily="34" charset="0"/>
                <a:cs typeface="Times New Roman" panose="02020603050405020304" pitchFamily="18" charset="0"/>
              </a:rPr>
              <a:t>Dashboard: </a:t>
            </a:r>
            <a:r>
              <a:rPr lang="en-US" sz="1400" dirty="0">
                <a:latin typeface="Times New Roman" panose="02020603050405020304" pitchFamily="18" charset="0"/>
                <a:ea typeface="Calibri" panose="020F0502020204030204" pitchFamily="34" charset="0"/>
                <a:cs typeface="Times New Roman" panose="02020603050405020304" pitchFamily="18" charset="0"/>
              </a:rPr>
              <a:t>To details of view depends on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suggestion and filter date and get Excel report</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endParaRPr lang="en-US" sz="1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249" y="1496290"/>
            <a:ext cx="8572500" cy="5094515"/>
          </a:xfrm>
          <a:prstGeom prst="rect">
            <a:avLst/>
          </a:prstGeom>
        </p:spPr>
      </p:pic>
      <p:sp>
        <p:nvSpPr>
          <p:cNvPr id="6" name="Rectangle 5"/>
          <p:cNvSpPr/>
          <p:nvPr/>
        </p:nvSpPr>
        <p:spPr>
          <a:xfrm>
            <a:off x="2517569" y="3479469"/>
            <a:ext cx="3693226" cy="2896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329547" y="3479469"/>
            <a:ext cx="3716978" cy="2896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975547" y="4558258"/>
            <a:ext cx="740791"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User</a:t>
            </a:r>
            <a:endParaRPr lang="en-IN" dirty="0">
              <a:solidFill>
                <a:schemeClr val="tx1"/>
              </a:solidFill>
            </a:endParaRPr>
          </a:p>
        </p:txBody>
      </p:sp>
      <p:sp>
        <p:nvSpPr>
          <p:cNvPr id="9" name="TextBox 8"/>
          <p:cNvSpPr txBox="1"/>
          <p:nvPr/>
        </p:nvSpPr>
        <p:spPr>
          <a:xfrm flipH="1">
            <a:off x="10165277" y="4558258"/>
            <a:ext cx="1456384"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Implement</a:t>
            </a:r>
            <a:endParaRPr lang="en-IN" dirty="0">
              <a:solidFill>
                <a:schemeClr val="tx1"/>
              </a:solidFill>
            </a:endParaRPr>
          </a:p>
        </p:txBody>
      </p:sp>
    </p:spTree>
    <p:extLst>
      <p:ext uri="{BB962C8B-B14F-4D97-AF65-F5344CB8AC3E}">
        <p14:creationId xmlns:p14="http://schemas.microsoft.com/office/powerpoint/2010/main" val="91627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095102" y="675956"/>
            <a:ext cx="8322030" cy="307777"/>
          </a:xfrm>
          <a:prstGeom prst="rect">
            <a:avLst/>
          </a:prstGeom>
        </p:spPr>
        <p:txBody>
          <a:bodyPr wrap="square">
            <a:spAutoFit/>
          </a:bodyPr>
          <a:lstStyle/>
          <a:p>
            <a:pPr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Bulk Process: </a:t>
            </a:r>
            <a:r>
              <a:rPr lang="en-US" sz="1400" dirty="0">
                <a:latin typeface="Times New Roman" panose="02020603050405020304" pitchFamily="18" charset="0"/>
                <a:ea typeface="Calibri" panose="020F0502020204030204" pitchFamily="34" charset="0"/>
                <a:cs typeface="Times New Roman" panose="02020603050405020304" pitchFamily="18" charset="0"/>
              </a:rPr>
              <a:t>In this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represent Beneficiary Approval approved bulk suggestion using filter and get Excel report</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983733"/>
            <a:ext cx="8572500" cy="5526344"/>
          </a:xfrm>
          <a:prstGeom prst="rect">
            <a:avLst/>
          </a:prstGeom>
        </p:spPr>
      </p:pic>
      <p:sp>
        <p:nvSpPr>
          <p:cNvPr id="6" name="Rectangle 5"/>
          <p:cNvSpPr/>
          <p:nvPr/>
        </p:nvSpPr>
        <p:spPr>
          <a:xfrm>
            <a:off x="2897579" y="2541319"/>
            <a:ext cx="6768936" cy="25056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064498" y="3625417"/>
            <a:ext cx="1542022"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err="1" smtClean="0">
                <a:solidFill>
                  <a:schemeClr val="tx1"/>
                </a:solidFill>
              </a:rPr>
              <a:t>Filterprocess</a:t>
            </a:r>
            <a:endParaRPr lang="en-IN" dirty="0">
              <a:solidFill>
                <a:schemeClr val="tx1"/>
              </a:solidFill>
            </a:endParaRPr>
          </a:p>
        </p:txBody>
      </p:sp>
      <p:sp>
        <p:nvSpPr>
          <p:cNvPr id="8" name="TextBox 7"/>
          <p:cNvSpPr txBox="1"/>
          <p:nvPr/>
        </p:nvSpPr>
        <p:spPr>
          <a:xfrm>
            <a:off x="2897580" y="5047013"/>
            <a:ext cx="1109698" cy="369332"/>
          </a:xfrm>
          <a:prstGeom prst="homePlate">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dirty="0" smtClean="0">
                <a:solidFill>
                  <a:schemeClr val="tx1"/>
                </a:solidFill>
              </a:rPr>
              <a:t>CLICK</a:t>
            </a:r>
            <a:endParaRPr lang="en-IN" dirty="0">
              <a:solidFill>
                <a:schemeClr val="tx1"/>
              </a:solidFill>
            </a:endParaRPr>
          </a:p>
        </p:txBody>
      </p:sp>
    </p:spTree>
    <p:extLst>
      <p:ext uri="{BB962C8B-B14F-4D97-AF65-F5344CB8AC3E}">
        <p14:creationId xmlns:p14="http://schemas.microsoft.com/office/powerpoint/2010/main" val="408964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095102" y="675956"/>
            <a:ext cx="8322030" cy="307777"/>
          </a:xfrm>
          <a:prstGeom prst="rect">
            <a:avLst/>
          </a:prstGeom>
        </p:spPr>
        <p:txBody>
          <a:bodyPr wrap="square">
            <a:spAutoFit/>
          </a:bodyPr>
          <a:lstStyle/>
          <a:p>
            <a:pPr defTabSz="914400" eaLnBrk="0" fontAlgn="base" hangingPunct="0">
              <a:spcBef>
                <a:spcPct val="0"/>
              </a:spcBef>
              <a:spcAft>
                <a:spcPct val="0"/>
              </a:spcAft>
            </a:pPr>
            <a:r>
              <a:rPr lang="en-US" sz="1400" b="1" dirty="0" smtClean="0">
                <a:latin typeface="Times New Roman" panose="02020603050405020304" pitchFamily="18" charset="0"/>
                <a:ea typeface="Calibri" panose="020F0502020204030204" pitchFamily="34" charset="0"/>
                <a:cs typeface="Times New Roman" panose="02020603050405020304" pitchFamily="18" charset="0"/>
              </a:rPr>
              <a:t>Inbox: </a:t>
            </a:r>
            <a:r>
              <a:rPr lang="en-US" sz="1400" dirty="0">
                <a:latin typeface="Times New Roman" panose="02020603050405020304" pitchFamily="18" charset="0"/>
                <a:ea typeface="Calibri" panose="020F0502020204030204" pitchFamily="34" charset="0"/>
                <a:cs typeface="Times New Roman" panose="02020603050405020304" pitchFamily="18" charset="0"/>
              </a:rPr>
              <a:t>In this </a:t>
            </a:r>
            <a:r>
              <a:rPr lang="en-US" sz="1400" dirty="0" smtClean="0">
                <a:latin typeface="Times New Roman" panose="02020603050405020304" pitchFamily="18" charset="0"/>
                <a:ea typeface="Calibri" panose="020F0502020204030204" pitchFamily="34" charset="0"/>
                <a:cs typeface="Times New Roman" panose="02020603050405020304" pitchFamily="18" charset="0"/>
              </a:rPr>
              <a:t>represent Beneficiary Approval approved single suggestion</a:t>
            </a:r>
            <a:r>
              <a:rPr lang="en-US" sz="1400" dirty="0" smtClean="0">
                <a:latin typeface="Calibri" panose="020F0502020204030204" pitchFamily="34" charset="0"/>
                <a:ea typeface="Calibri" panose="020F0502020204030204" pitchFamily="34" charset="0"/>
                <a:cs typeface="Times New Roman" panose="02020603050405020304" pitchFamily="18" charset="0"/>
              </a:rPr>
              <a:t>.</a:t>
            </a:r>
            <a:endParaRPr lang="en-US"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983733"/>
            <a:ext cx="8572500" cy="5654574"/>
          </a:xfrm>
          <a:prstGeom prst="rect">
            <a:avLst/>
          </a:prstGeom>
        </p:spPr>
      </p:pic>
      <p:sp>
        <p:nvSpPr>
          <p:cNvPr id="6" name="Rectangle 5"/>
          <p:cNvSpPr/>
          <p:nvPr/>
        </p:nvSpPr>
        <p:spPr>
          <a:xfrm>
            <a:off x="2303812" y="1920149"/>
            <a:ext cx="2665693" cy="341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064498" y="3625417"/>
            <a:ext cx="1239314"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MAILBOX</a:t>
            </a:r>
            <a:endParaRPr lang="en-IN" dirty="0">
              <a:solidFill>
                <a:schemeClr val="tx1"/>
              </a:solidFill>
            </a:endParaRPr>
          </a:p>
        </p:txBody>
      </p:sp>
      <p:sp>
        <p:nvSpPr>
          <p:cNvPr id="8" name="Rectangle 7"/>
          <p:cNvSpPr/>
          <p:nvPr/>
        </p:nvSpPr>
        <p:spPr>
          <a:xfrm>
            <a:off x="9606989" y="2961261"/>
            <a:ext cx="525780" cy="2171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8649621" y="2885180"/>
            <a:ext cx="864463"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a:t>
            </a:r>
            <a:endParaRPr lang="en-IN" dirty="0">
              <a:solidFill>
                <a:schemeClr val="tx1"/>
              </a:solidFill>
            </a:endParaRPr>
          </a:p>
        </p:txBody>
      </p:sp>
    </p:spTree>
    <p:extLst>
      <p:ext uri="{BB962C8B-B14F-4D97-AF65-F5344CB8AC3E}">
        <p14:creationId xmlns:p14="http://schemas.microsoft.com/office/powerpoint/2010/main" val="2936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4019775" y="2932606"/>
            <a:ext cx="3275256" cy="1015663"/>
          </a:xfrm>
          <a:prstGeom prst="rect">
            <a:avLst/>
          </a:prstGeom>
        </p:spPr>
        <p:txBody>
          <a:bodyPr wrap="none">
            <a:spAutoFit/>
          </a:bodyPr>
          <a:lstStyle/>
          <a:p>
            <a:r>
              <a:rPr lang="en-US" sz="6000" dirty="0" smtClean="0">
                <a:latin typeface="Algerian" panose="04020705040A02060702" pitchFamily="82" charset="0"/>
              </a:rPr>
              <a:t>FINANCE</a:t>
            </a:r>
            <a:endParaRPr lang="en-IN" sz="6000" dirty="0"/>
          </a:p>
        </p:txBody>
      </p:sp>
    </p:spTree>
    <p:extLst>
      <p:ext uri="{BB962C8B-B14F-4D97-AF65-F5344CB8AC3E}">
        <p14:creationId xmlns:p14="http://schemas.microsoft.com/office/powerpoint/2010/main" val="5315926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77" y="1289538"/>
            <a:ext cx="9243424" cy="4895362"/>
          </a:xfrm>
          <a:prstGeom prst="rect">
            <a:avLst/>
          </a:prstGeom>
        </p:spPr>
      </p:pic>
      <p:sp>
        <p:nvSpPr>
          <p:cNvPr id="6" name="Rectangle 2"/>
          <p:cNvSpPr>
            <a:spLocks noChangeArrowheads="1"/>
          </p:cNvSpPr>
          <p:nvPr/>
        </p:nvSpPr>
        <p:spPr bwMode="auto">
          <a:xfrm>
            <a:off x="992777" y="758950"/>
            <a:ext cx="696697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Finance module:</a:t>
            </a: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User Inbox:	</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module to represent finally payment to particular idea person</a:t>
            </a:r>
            <a:r>
              <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3829050" y="5269231"/>
            <a:ext cx="3383280" cy="468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630897" y="5269231"/>
            <a:ext cx="1914311"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CLICK PAYMENT</a:t>
            </a:r>
            <a:endParaRPr lang="en-IN" dirty="0">
              <a:solidFill>
                <a:schemeClr val="tx1"/>
              </a:solidFill>
            </a:endParaRPr>
          </a:p>
        </p:txBody>
      </p:sp>
    </p:spTree>
    <p:extLst>
      <p:ext uri="{BB962C8B-B14F-4D97-AF65-F5344CB8AC3E}">
        <p14:creationId xmlns:p14="http://schemas.microsoft.com/office/powerpoint/2010/main" val="390497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1003300"/>
            <a:ext cx="9169400" cy="5499100"/>
          </a:xfrm>
          <a:prstGeom prst="rect">
            <a:avLst/>
          </a:prstGeom>
        </p:spPr>
      </p:pic>
      <p:sp>
        <p:nvSpPr>
          <p:cNvPr id="6" name="Rectangle 5"/>
          <p:cNvSpPr/>
          <p:nvPr/>
        </p:nvSpPr>
        <p:spPr>
          <a:xfrm>
            <a:off x="1155700" y="749217"/>
            <a:ext cx="6096000" cy="276999"/>
          </a:xfrm>
          <a:prstGeom prst="rect">
            <a:avLst/>
          </a:prstGeom>
        </p:spPr>
        <p:txBody>
          <a:bodyPr>
            <a:spAutoFit/>
          </a:bodyPr>
          <a:lstStyle/>
          <a:p>
            <a:pPr lvl="0" defTabSz="914400" eaLnBrk="0" fontAlgn="base" hangingPunct="0">
              <a:spcBef>
                <a:spcPct val="0"/>
              </a:spcBef>
              <a:spcAft>
                <a:spcPct val="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In </a:t>
            </a:r>
            <a:r>
              <a:rPr lang="en-US" sz="1200" dirty="0" smtClean="0">
                <a:latin typeface="Times New Roman" panose="02020603050405020304" pitchFamily="18" charset="0"/>
                <a:ea typeface="Calibri" panose="020F0502020204030204" pitchFamily="34" charset="0"/>
                <a:cs typeface="Times New Roman" panose="02020603050405020304" pitchFamily="18" charset="0"/>
              </a:rPr>
              <a:t>its represent paid payment details </a:t>
            </a:r>
            <a:r>
              <a:rPr lang="en-US" sz="1200" dirty="0">
                <a:latin typeface="Times New Roman" panose="02020603050405020304" pitchFamily="18" charset="0"/>
                <a:ea typeface="Calibri" panose="020F0502020204030204" pitchFamily="34" charset="0"/>
                <a:cs typeface="Times New Roman" panose="02020603050405020304" pitchFamily="18" charset="0"/>
              </a:rPr>
              <a:t>to particular idea person</a:t>
            </a:r>
            <a:r>
              <a:rPr lang="en-US" sz="1200" b="1" dirty="0">
                <a:latin typeface="Calibri" panose="020F0502020204030204" pitchFamily="34" charset="0"/>
                <a:ea typeface="Calibri" panose="020F0502020204030204" pitchFamily="34" charset="0"/>
                <a:cs typeface="Times New Roman" panose="02020603050405020304" pitchFamily="18" charset="0"/>
              </a:rPr>
              <a:t>.</a:t>
            </a:r>
            <a:endParaRPr lang="en-US" sz="1200" dirty="0"/>
          </a:p>
        </p:txBody>
      </p:sp>
      <p:sp>
        <p:nvSpPr>
          <p:cNvPr id="7" name="Rectangle 6"/>
          <p:cNvSpPr/>
          <p:nvPr/>
        </p:nvSpPr>
        <p:spPr>
          <a:xfrm>
            <a:off x="3874770" y="1691640"/>
            <a:ext cx="2788920" cy="4080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2228850" y="3509010"/>
            <a:ext cx="1699339" cy="369332"/>
          </a:xfrm>
          <a:prstGeom prst="homePlate">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N" dirty="0" smtClean="0">
                <a:solidFill>
                  <a:schemeClr val="tx1"/>
                </a:solidFill>
              </a:rPr>
              <a:t>PAID DETAILS</a:t>
            </a:r>
            <a:endParaRPr lang="en-IN" dirty="0">
              <a:solidFill>
                <a:schemeClr val="tx1"/>
              </a:solidFill>
            </a:endParaRPr>
          </a:p>
        </p:txBody>
      </p:sp>
    </p:spTree>
    <p:extLst>
      <p:ext uri="{BB962C8B-B14F-4D97-AF65-F5344CB8AC3E}">
        <p14:creationId xmlns:p14="http://schemas.microsoft.com/office/powerpoint/2010/main" val="17136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ChangeArrowheads="1"/>
          </p:cNvSpPr>
          <p:nvPr/>
        </p:nvSpPr>
        <p:spPr bwMode="auto">
          <a:xfrm>
            <a:off x="142506" y="642729"/>
            <a:ext cx="831272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Implement </a:t>
            </a:r>
            <a:r>
              <a:rPr kumimoji="0" lang="en-US" sz="1400" b="1"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Inbox:</a:t>
            </a:r>
            <a:r>
              <a:rPr kumimoji="0" lang="en-US" sz="14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a:t>
            </a:r>
            <a:r>
              <a:rPr kumimoji="0" lang="en-US" sz="1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this module to represent finally payment to particular idea Implement person</a:t>
            </a:r>
            <a:r>
              <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874" y="1163782"/>
            <a:ext cx="8572500" cy="5474524"/>
          </a:xfrm>
          <a:prstGeom prst="rect">
            <a:avLst/>
          </a:prstGeom>
        </p:spPr>
      </p:pic>
    </p:spTree>
    <p:extLst>
      <p:ext uri="{BB962C8B-B14F-4D97-AF65-F5344CB8AC3E}">
        <p14:creationId xmlns:p14="http://schemas.microsoft.com/office/powerpoint/2010/main" val="31328391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Rectangle 4"/>
          <p:cNvSpPr/>
          <p:nvPr/>
        </p:nvSpPr>
        <p:spPr>
          <a:xfrm>
            <a:off x="3313029" y="2967335"/>
            <a:ext cx="5565947" cy="1446550"/>
          </a:xfrm>
          <a:prstGeom prst="rect">
            <a:avLst/>
          </a:prstGeom>
          <a:noFill/>
        </p:spPr>
        <p:txBody>
          <a:bodyPr wrap="none" lIns="91440" tIns="45720" rIns="91440" bIns="45720">
            <a:spAutoFit/>
          </a:bodyPr>
          <a:lstStyle/>
          <a:p>
            <a:pPr algn="ctr"/>
            <a:r>
              <a:rPr lang="en-IN" sz="8800" b="1" dirty="0" smtClean="0">
                <a:ln w="6600">
                  <a:solidFill>
                    <a:schemeClr val="accent2"/>
                  </a:solidFill>
                  <a:prstDash val="solid"/>
                </a:ln>
                <a:solidFill>
                  <a:srgbClr val="FFFFFF"/>
                </a:solidFill>
                <a:effectLst>
                  <a:outerShdw dist="38100" dir="2700000" algn="tl" rotWithShape="0">
                    <a:schemeClr val="accent2"/>
                  </a:outerShdw>
                </a:effectLst>
              </a:rPr>
              <a:t>Thank</a:t>
            </a:r>
            <a:r>
              <a:rPr lang="en-IN" sz="8000" b="1" dirty="0" smtClean="0">
                <a:ln w="6600">
                  <a:solidFill>
                    <a:schemeClr val="accent2"/>
                  </a:solidFill>
                  <a:prstDash val="solid"/>
                </a:ln>
                <a:solidFill>
                  <a:srgbClr val="FFFFFF"/>
                </a:solidFill>
                <a:effectLst>
                  <a:outerShdw dist="38100" dir="2700000" algn="tl" rotWithShape="0">
                    <a:schemeClr val="accent2"/>
                  </a:outerShdw>
                </a:effectLst>
              </a:rPr>
              <a:t> you</a:t>
            </a:r>
            <a:endParaRPr lang="en-IN" sz="80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518974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work flow 2</a:t>
            </a:r>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extBox 4"/>
          <p:cNvSpPr txBox="1"/>
          <p:nvPr/>
        </p:nvSpPr>
        <p:spPr>
          <a:xfrm>
            <a:off x="4129518" y="1351355"/>
            <a:ext cx="2708564" cy="408623"/>
          </a:xfrm>
          <a:prstGeom prst="roundRect">
            <a:avLst/>
          </a:prstGeom>
          <a:solidFill>
            <a:schemeClr val="accent5">
              <a:lumMod val="60000"/>
              <a:lumOff val="40000"/>
            </a:schemeClr>
          </a:solidFill>
        </p:spPr>
        <p:txBody>
          <a:bodyPr wrap="square" rtlCol="0">
            <a:spAutoFit/>
          </a:bodyPr>
          <a:lstStyle/>
          <a:p>
            <a:pPr algn="ctr"/>
            <a:r>
              <a:rPr lang="en-IN" dirty="0" smtClean="0"/>
              <a:t>Data bank manager</a:t>
            </a:r>
            <a:endParaRPr lang="en-IN" dirty="0"/>
          </a:p>
        </p:txBody>
      </p:sp>
      <p:sp>
        <p:nvSpPr>
          <p:cNvPr id="6" name="TextBox 5"/>
          <p:cNvSpPr txBox="1"/>
          <p:nvPr/>
        </p:nvSpPr>
        <p:spPr>
          <a:xfrm>
            <a:off x="2584736" y="2693218"/>
            <a:ext cx="2559627" cy="408623"/>
          </a:xfrm>
          <a:prstGeom prst="roundRect">
            <a:avLst/>
          </a:prstGeom>
          <a:solidFill>
            <a:schemeClr val="accent4">
              <a:lumMod val="60000"/>
              <a:lumOff val="40000"/>
            </a:schemeClr>
          </a:solidFill>
        </p:spPr>
        <p:txBody>
          <a:bodyPr wrap="square" rtlCol="0">
            <a:spAutoFit/>
          </a:bodyPr>
          <a:lstStyle/>
          <a:p>
            <a:pPr algn="ctr"/>
            <a:r>
              <a:rPr lang="en-IN" dirty="0" smtClean="0"/>
              <a:t>Check Approved</a:t>
            </a:r>
            <a:endParaRPr lang="en-IN" dirty="0"/>
          </a:p>
        </p:txBody>
      </p:sp>
      <p:sp>
        <p:nvSpPr>
          <p:cNvPr id="7" name="TextBox 6"/>
          <p:cNvSpPr txBox="1"/>
          <p:nvPr/>
        </p:nvSpPr>
        <p:spPr>
          <a:xfrm>
            <a:off x="5744440" y="2113391"/>
            <a:ext cx="2559627" cy="408623"/>
          </a:xfrm>
          <a:prstGeom prst="roundRect">
            <a:avLst/>
          </a:prstGeom>
          <a:solidFill>
            <a:srgbClr val="FFC000"/>
          </a:solidFill>
        </p:spPr>
        <p:txBody>
          <a:bodyPr wrap="square" rtlCol="0">
            <a:spAutoFit/>
          </a:bodyPr>
          <a:lstStyle/>
          <a:p>
            <a:pPr algn="ctr"/>
            <a:r>
              <a:rPr lang="en-IN" dirty="0" smtClean="0"/>
              <a:t>Check Rejected</a:t>
            </a:r>
            <a:endParaRPr lang="en-IN" dirty="0"/>
          </a:p>
        </p:txBody>
      </p:sp>
      <p:sp>
        <p:nvSpPr>
          <p:cNvPr id="8" name="TextBox 7"/>
          <p:cNvSpPr txBox="1"/>
          <p:nvPr/>
        </p:nvSpPr>
        <p:spPr>
          <a:xfrm>
            <a:off x="3864550" y="4354585"/>
            <a:ext cx="3238500" cy="715089"/>
          </a:xfrm>
          <a:prstGeom prst="roundRect">
            <a:avLst/>
          </a:prstGeom>
          <a:solidFill>
            <a:srgbClr val="00B0F0"/>
          </a:solidFill>
        </p:spPr>
        <p:txBody>
          <a:bodyPr wrap="square" rtlCol="0">
            <a:spAutoFit/>
          </a:bodyPr>
          <a:lstStyle/>
          <a:p>
            <a:pPr algn="ctr"/>
            <a:r>
              <a:rPr lang="en-IN" dirty="0" smtClean="0"/>
              <a:t>Sent to Respective Manager for implementation</a:t>
            </a:r>
            <a:endParaRPr lang="en-IN" dirty="0"/>
          </a:p>
        </p:txBody>
      </p:sp>
      <p:sp>
        <p:nvSpPr>
          <p:cNvPr id="9" name="TextBox 8"/>
          <p:cNvSpPr txBox="1"/>
          <p:nvPr/>
        </p:nvSpPr>
        <p:spPr>
          <a:xfrm>
            <a:off x="5744440" y="2979926"/>
            <a:ext cx="2559627" cy="677585"/>
          </a:xfrm>
          <a:prstGeom prst="snipRoundRect">
            <a:avLst/>
          </a:prstGeom>
          <a:solidFill>
            <a:srgbClr val="FF0000"/>
          </a:solidFill>
        </p:spPr>
        <p:txBody>
          <a:bodyPr wrap="square" rtlCol="0">
            <a:spAutoFit/>
          </a:bodyPr>
          <a:lstStyle/>
          <a:p>
            <a:pPr algn="ctr"/>
            <a:r>
              <a:rPr lang="en-IN" dirty="0" smtClean="0"/>
              <a:t>Update Idea to be Rejected </a:t>
            </a:r>
            <a:endParaRPr lang="en-IN" dirty="0"/>
          </a:p>
        </p:txBody>
      </p:sp>
      <p:sp>
        <p:nvSpPr>
          <p:cNvPr id="11" name="TextBox 10"/>
          <p:cNvSpPr txBox="1"/>
          <p:nvPr/>
        </p:nvSpPr>
        <p:spPr>
          <a:xfrm>
            <a:off x="4388859" y="5617176"/>
            <a:ext cx="2189883" cy="408623"/>
          </a:xfrm>
          <a:prstGeom prst="roundRect">
            <a:avLst/>
          </a:prstGeom>
          <a:solidFill>
            <a:srgbClr val="00B050"/>
          </a:solidFill>
        </p:spPr>
        <p:txBody>
          <a:bodyPr wrap="square" rtlCol="0">
            <a:spAutoFit/>
          </a:bodyPr>
          <a:lstStyle/>
          <a:p>
            <a:pPr algn="ctr"/>
            <a:r>
              <a:rPr lang="en-IN" dirty="0"/>
              <a:t>Manager</a:t>
            </a:r>
          </a:p>
        </p:txBody>
      </p:sp>
      <p:cxnSp>
        <p:nvCxnSpPr>
          <p:cNvPr id="12" name="Straight Arrow Connector 11"/>
          <p:cNvCxnSpPr>
            <a:endCxn id="6" idx="0"/>
          </p:cNvCxnSpPr>
          <p:nvPr/>
        </p:nvCxnSpPr>
        <p:spPr>
          <a:xfrm flipH="1">
            <a:off x="3864550" y="1753609"/>
            <a:ext cx="1615785" cy="9396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endCxn id="7" idx="0"/>
          </p:cNvCxnSpPr>
          <p:nvPr/>
        </p:nvCxnSpPr>
        <p:spPr>
          <a:xfrm>
            <a:off x="5467349" y="1760507"/>
            <a:ext cx="1556905" cy="352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7019055" y="2540341"/>
            <a:ext cx="3465" cy="3902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endCxn id="8" idx="0"/>
          </p:cNvCxnSpPr>
          <p:nvPr/>
        </p:nvCxnSpPr>
        <p:spPr>
          <a:xfrm>
            <a:off x="3873207" y="3104613"/>
            <a:ext cx="1610593" cy="1249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endCxn id="11" idx="0"/>
          </p:cNvCxnSpPr>
          <p:nvPr/>
        </p:nvCxnSpPr>
        <p:spPr>
          <a:xfrm>
            <a:off x="5480335" y="5080440"/>
            <a:ext cx="3466" cy="5367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965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work flow 3</a:t>
            </a:r>
            <a:endParaRPr lang="fr-FR" dirty="0"/>
          </a:p>
        </p:txBody>
      </p:sp>
      <p:sp>
        <p:nvSpPr>
          <p:cNvPr id="10" name="ZoneTexte 9"/>
          <p:cNvSpPr txBox="1"/>
          <p:nvPr/>
        </p:nvSpPr>
        <p:spPr>
          <a:xfrm>
            <a:off x="126125" y="808892"/>
            <a:ext cx="11730516" cy="5697416"/>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extBox 4"/>
          <p:cNvSpPr txBox="1"/>
          <p:nvPr/>
        </p:nvSpPr>
        <p:spPr>
          <a:xfrm>
            <a:off x="2449223" y="935016"/>
            <a:ext cx="2873953" cy="490776"/>
          </a:xfrm>
          <a:prstGeom prst="frame">
            <a:avLst/>
          </a:prstGeom>
          <a:solidFill>
            <a:schemeClr val="tx2"/>
          </a:solidFill>
        </p:spPr>
        <p:txBody>
          <a:bodyPr wrap="square" rtlCol="0">
            <a:spAutoFit/>
          </a:bodyPr>
          <a:lstStyle/>
          <a:p>
            <a:pPr algn="ctr"/>
            <a:r>
              <a:rPr lang="en-IN" dirty="0"/>
              <a:t>Manager will </a:t>
            </a:r>
            <a:r>
              <a:rPr lang="en-IN" dirty="0" smtClean="0"/>
              <a:t>check</a:t>
            </a:r>
            <a:endParaRPr lang="en-IN" dirty="0"/>
          </a:p>
        </p:txBody>
      </p:sp>
      <p:sp>
        <p:nvSpPr>
          <p:cNvPr id="6" name="TextBox 5"/>
          <p:cNvSpPr txBox="1"/>
          <p:nvPr/>
        </p:nvSpPr>
        <p:spPr>
          <a:xfrm>
            <a:off x="1248640" y="1702673"/>
            <a:ext cx="2559627" cy="387191"/>
          </a:xfrm>
          <a:prstGeom prst="snipRoundRect">
            <a:avLst/>
          </a:prstGeom>
          <a:solidFill>
            <a:schemeClr val="accent3">
              <a:lumMod val="60000"/>
              <a:lumOff val="40000"/>
            </a:schemeClr>
          </a:solidFill>
        </p:spPr>
        <p:txBody>
          <a:bodyPr wrap="square" rtlCol="0">
            <a:spAutoFit/>
          </a:bodyPr>
          <a:lstStyle/>
          <a:p>
            <a:pPr algn="ctr"/>
            <a:r>
              <a:rPr lang="en-IN" dirty="0" smtClean="0"/>
              <a:t>Feasible</a:t>
            </a:r>
            <a:endParaRPr lang="en-IN" dirty="0"/>
          </a:p>
        </p:txBody>
      </p:sp>
      <p:sp>
        <p:nvSpPr>
          <p:cNvPr id="7" name="TextBox 6"/>
          <p:cNvSpPr txBox="1"/>
          <p:nvPr/>
        </p:nvSpPr>
        <p:spPr>
          <a:xfrm>
            <a:off x="4121729" y="1711897"/>
            <a:ext cx="2559627" cy="387191"/>
          </a:xfrm>
          <a:prstGeom prst="snipRoundRect">
            <a:avLst/>
          </a:prstGeom>
          <a:solidFill>
            <a:schemeClr val="accent3">
              <a:lumMod val="60000"/>
              <a:lumOff val="40000"/>
            </a:schemeClr>
          </a:solidFill>
        </p:spPr>
        <p:txBody>
          <a:bodyPr wrap="square" rtlCol="0">
            <a:spAutoFit/>
          </a:bodyPr>
          <a:lstStyle/>
          <a:p>
            <a:pPr algn="ctr"/>
            <a:r>
              <a:rPr lang="en-IN" dirty="0" smtClean="0"/>
              <a:t>Not Feasible</a:t>
            </a:r>
            <a:endParaRPr lang="en-IN" dirty="0"/>
          </a:p>
        </p:txBody>
      </p:sp>
      <p:sp>
        <p:nvSpPr>
          <p:cNvPr id="8" name="TextBox 7"/>
          <p:cNvSpPr txBox="1"/>
          <p:nvPr/>
        </p:nvSpPr>
        <p:spPr>
          <a:xfrm>
            <a:off x="7126433" y="1711897"/>
            <a:ext cx="2694708" cy="387191"/>
          </a:xfrm>
          <a:prstGeom prst="snipRoundRect">
            <a:avLst/>
          </a:prstGeom>
          <a:solidFill>
            <a:schemeClr val="accent3">
              <a:lumMod val="60000"/>
              <a:lumOff val="40000"/>
            </a:schemeClr>
          </a:solidFill>
        </p:spPr>
        <p:txBody>
          <a:bodyPr wrap="square" rtlCol="0">
            <a:spAutoFit/>
          </a:bodyPr>
          <a:lstStyle/>
          <a:p>
            <a:pPr algn="ctr"/>
            <a:r>
              <a:rPr lang="en-IN" dirty="0" smtClean="0"/>
              <a:t>Already Implemented</a:t>
            </a:r>
            <a:endParaRPr lang="en-IN" dirty="0"/>
          </a:p>
        </p:txBody>
      </p:sp>
      <p:sp>
        <p:nvSpPr>
          <p:cNvPr id="9" name="TextBox 8"/>
          <p:cNvSpPr txBox="1"/>
          <p:nvPr/>
        </p:nvSpPr>
        <p:spPr>
          <a:xfrm>
            <a:off x="5846619" y="2582506"/>
            <a:ext cx="2559627" cy="408623"/>
          </a:xfrm>
          <a:prstGeom prst="round2DiagRect">
            <a:avLst/>
          </a:prstGeom>
          <a:solidFill>
            <a:schemeClr val="accent6">
              <a:lumMod val="75000"/>
            </a:schemeClr>
          </a:solidFill>
        </p:spPr>
        <p:txBody>
          <a:bodyPr wrap="square" rtlCol="0">
            <a:spAutoFit/>
          </a:bodyPr>
          <a:lstStyle/>
          <a:p>
            <a:pPr algn="ctr"/>
            <a:r>
              <a:rPr lang="en-IN" dirty="0" smtClean="0"/>
              <a:t>IDEA – set - HOLD</a:t>
            </a:r>
            <a:endParaRPr lang="en-IN" dirty="0"/>
          </a:p>
        </p:txBody>
      </p:sp>
      <p:sp>
        <p:nvSpPr>
          <p:cNvPr id="11" name="TextBox 10"/>
          <p:cNvSpPr txBox="1"/>
          <p:nvPr/>
        </p:nvSpPr>
        <p:spPr>
          <a:xfrm>
            <a:off x="1248640" y="2712620"/>
            <a:ext cx="2559627" cy="715089"/>
          </a:xfrm>
          <a:prstGeom prst="roundRect">
            <a:avLst/>
          </a:prstGeom>
          <a:solidFill>
            <a:srgbClr val="00B050"/>
          </a:solidFill>
        </p:spPr>
        <p:txBody>
          <a:bodyPr wrap="square" rtlCol="0">
            <a:spAutoFit/>
          </a:bodyPr>
          <a:lstStyle/>
          <a:p>
            <a:pPr algn="ctr"/>
            <a:r>
              <a:rPr lang="en-IN" dirty="0" smtClean="0"/>
              <a:t>Create Team member for idea</a:t>
            </a:r>
            <a:endParaRPr lang="en-IN" dirty="0"/>
          </a:p>
        </p:txBody>
      </p:sp>
      <p:sp>
        <p:nvSpPr>
          <p:cNvPr id="12" name="TextBox 11"/>
          <p:cNvSpPr txBox="1"/>
          <p:nvPr/>
        </p:nvSpPr>
        <p:spPr>
          <a:xfrm>
            <a:off x="3639849" y="3971430"/>
            <a:ext cx="4156364" cy="702588"/>
          </a:xfrm>
          <a:prstGeom prst="snip2Same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dirty="0" smtClean="0"/>
              <a:t>Send IDEA information to Implementation team</a:t>
            </a:r>
            <a:endParaRPr lang="en-IN" dirty="0"/>
          </a:p>
        </p:txBody>
      </p:sp>
      <p:sp>
        <p:nvSpPr>
          <p:cNvPr id="13" name="TextBox 12"/>
          <p:cNvSpPr txBox="1"/>
          <p:nvPr/>
        </p:nvSpPr>
        <p:spPr>
          <a:xfrm>
            <a:off x="4121729" y="5352101"/>
            <a:ext cx="3251057" cy="408623"/>
          </a:xfrm>
          <a:prstGeom prst="roundRect">
            <a:avLst/>
          </a:prstGeom>
          <a:solidFill>
            <a:schemeClr val="bg2">
              <a:lumMod val="60000"/>
              <a:lumOff val="40000"/>
            </a:schemeClr>
          </a:solidFill>
        </p:spPr>
        <p:txBody>
          <a:bodyPr wrap="square" rtlCol="0">
            <a:spAutoFit/>
          </a:bodyPr>
          <a:lstStyle/>
          <a:p>
            <a:pPr algn="ctr"/>
            <a:r>
              <a:rPr lang="en-IN" dirty="0" smtClean="0"/>
              <a:t>Implementation Team  </a:t>
            </a:r>
            <a:endParaRPr lang="en-IN" dirty="0"/>
          </a:p>
        </p:txBody>
      </p:sp>
      <p:sp>
        <p:nvSpPr>
          <p:cNvPr id="14" name="TextBox 13"/>
          <p:cNvSpPr txBox="1"/>
          <p:nvPr/>
        </p:nvSpPr>
        <p:spPr>
          <a:xfrm>
            <a:off x="6228482" y="935016"/>
            <a:ext cx="3996172" cy="440769"/>
          </a:xfrm>
          <a:prstGeom prst="snip2DiagRect">
            <a:avLst/>
          </a:prstGeom>
          <a:solidFill>
            <a:schemeClr val="accent6">
              <a:lumMod val="60000"/>
              <a:lumOff val="40000"/>
            </a:schemeClr>
          </a:solidFill>
        </p:spPr>
        <p:txBody>
          <a:bodyPr wrap="square" rtlCol="0">
            <a:spAutoFit/>
          </a:bodyPr>
          <a:lstStyle/>
          <a:p>
            <a:pPr algn="ctr"/>
            <a:r>
              <a:rPr lang="en-IN" dirty="0" smtClean="0"/>
              <a:t>Forward to another Department</a:t>
            </a:r>
            <a:endParaRPr lang="en-IN" dirty="0"/>
          </a:p>
        </p:txBody>
      </p:sp>
      <p:cxnSp>
        <p:nvCxnSpPr>
          <p:cNvPr id="15" name="Straight Arrow Connector 14"/>
          <p:cNvCxnSpPr/>
          <p:nvPr/>
        </p:nvCxnSpPr>
        <p:spPr>
          <a:xfrm>
            <a:off x="5398076" y="1155400"/>
            <a:ext cx="83040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endCxn id="6" idx="3"/>
          </p:cNvCxnSpPr>
          <p:nvPr/>
        </p:nvCxnSpPr>
        <p:spPr>
          <a:xfrm flipH="1">
            <a:off x="2528454" y="1412989"/>
            <a:ext cx="1431345" cy="2896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endCxn id="7" idx="3"/>
          </p:cNvCxnSpPr>
          <p:nvPr/>
        </p:nvCxnSpPr>
        <p:spPr>
          <a:xfrm>
            <a:off x="3963265" y="1423889"/>
            <a:ext cx="1438278" cy="2880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endCxn id="8" idx="3"/>
          </p:cNvCxnSpPr>
          <p:nvPr/>
        </p:nvCxnSpPr>
        <p:spPr>
          <a:xfrm>
            <a:off x="3956333" y="1412989"/>
            <a:ext cx="4517454" cy="2989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6" idx="1"/>
          </p:cNvCxnSpPr>
          <p:nvPr/>
        </p:nvCxnSpPr>
        <p:spPr>
          <a:xfrm flipH="1">
            <a:off x="2528453" y="2089864"/>
            <a:ext cx="1" cy="650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endCxn id="9" idx="3"/>
          </p:cNvCxnSpPr>
          <p:nvPr/>
        </p:nvCxnSpPr>
        <p:spPr>
          <a:xfrm>
            <a:off x="5396343" y="2096760"/>
            <a:ext cx="1730090" cy="4857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endCxn id="9" idx="3"/>
          </p:cNvCxnSpPr>
          <p:nvPr/>
        </p:nvCxnSpPr>
        <p:spPr>
          <a:xfrm flipH="1">
            <a:off x="7126433" y="2078905"/>
            <a:ext cx="1342155" cy="5036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a:endCxn id="12" idx="3"/>
          </p:cNvCxnSpPr>
          <p:nvPr/>
        </p:nvCxnSpPr>
        <p:spPr>
          <a:xfrm>
            <a:off x="2528453" y="3427709"/>
            <a:ext cx="3189578" cy="54372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a:endCxn id="13" idx="0"/>
          </p:cNvCxnSpPr>
          <p:nvPr/>
        </p:nvCxnSpPr>
        <p:spPr>
          <a:xfrm>
            <a:off x="5718031" y="4658559"/>
            <a:ext cx="29227" cy="693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Rectangle 3"/>
          <p:cNvSpPr/>
          <p:nvPr/>
        </p:nvSpPr>
        <p:spPr>
          <a:xfrm>
            <a:off x="4525108" y="5352101"/>
            <a:ext cx="2414954" cy="408623"/>
          </a:xfrm>
          <a:prstGeom prst="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138668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work flow 4</a:t>
            </a:r>
            <a:endParaRPr lang="fr-FR" dirty="0"/>
          </a:p>
        </p:txBody>
      </p:sp>
      <p:sp>
        <p:nvSpPr>
          <p:cNvPr id="10" name="ZoneTexte 9"/>
          <p:cNvSpPr txBox="1"/>
          <p:nvPr/>
        </p:nvSpPr>
        <p:spPr>
          <a:xfrm>
            <a:off x="126125" y="957824"/>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extBox 4"/>
          <p:cNvSpPr txBox="1"/>
          <p:nvPr/>
        </p:nvSpPr>
        <p:spPr>
          <a:xfrm>
            <a:off x="2786497" y="1937587"/>
            <a:ext cx="6244937" cy="646331"/>
          </a:xfrm>
          <a:prstGeom prst="rect">
            <a:avLst/>
          </a:prstGeom>
          <a:solidFill>
            <a:schemeClr val="accent2">
              <a:lumMod val="75000"/>
            </a:schemeClr>
          </a:solidFill>
        </p:spPr>
        <p:txBody>
          <a:bodyPr wrap="square" rtlCol="0">
            <a:spAutoFit/>
          </a:bodyPr>
          <a:lstStyle/>
          <a:p>
            <a:pPr algn="ctr"/>
            <a:r>
              <a:rPr lang="en-IN" dirty="0" smtClean="0">
                <a:solidFill>
                  <a:schemeClr val="bg1"/>
                </a:solidFill>
              </a:rPr>
              <a:t>Implementation Team members will accept IDEA and start implementation work</a:t>
            </a:r>
            <a:endParaRPr lang="en-IN" dirty="0">
              <a:solidFill>
                <a:schemeClr val="bg1"/>
              </a:solidFill>
            </a:endParaRPr>
          </a:p>
        </p:txBody>
      </p:sp>
      <p:sp>
        <p:nvSpPr>
          <p:cNvPr id="6" name="TextBox 5"/>
          <p:cNvSpPr txBox="1"/>
          <p:nvPr/>
        </p:nvSpPr>
        <p:spPr>
          <a:xfrm>
            <a:off x="4333876" y="1151404"/>
            <a:ext cx="3357998" cy="408623"/>
          </a:xfrm>
          <a:prstGeom prst="roundRect">
            <a:avLst/>
          </a:prstGeom>
          <a:solidFill>
            <a:schemeClr val="tx2">
              <a:lumMod val="75000"/>
            </a:schemeClr>
          </a:solidFill>
        </p:spPr>
        <p:txBody>
          <a:bodyPr wrap="square" rtlCol="0">
            <a:spAutoFit/>
          </a:bodyPr>
          <a:lstStyle/>
          <a:p>
            <a:pPr algn="ctr"/>
            <a:r>
              <a:rPr lang="en-IN" dirty="0" smtClean="0">
                <a:solidFill>
                  <a:schemeClr val="bg1"/>
                </a:solidFill>
              </a:rPr>
              <a:t>Implementation Team  </a:t>
            </a:r>
            <a:endParaRPr lang="en-IN" dirty="0">
              <a:solidFill>
                <a:schemeClr val="bg1"/>
              </a:solidFill>
            </a:endParaRPr>
          </a:p>
        </p:txBody>
      </p:sp>
      <p:sp>
        <p:nvSpPr>
          <p:cNvPr id="7" name="TextBox 6"/>
          <p:cNvSpPr txBox="1"/>
          <p:nvPr/>
        </p:nvSpPr>
        <p:spPr>
          <a:xfrm>
            <a:off x="4261138" y="2957294"/>
            <a:ext cx="3233307" cy="440769"/>
          </a:xfrm>
          <a:prstGeom prst="snip2DiagRect">
            <a:avLst/>
          </a:prstGeom>
          <a:solidFill>
            <a:schemeClr val="accent6">
              <a:lumMod val="60000"/>
              <a:lumOff val="40000"/>
            </a:schemeClr>
          </a:solidFill>
        </p:spPr>
        <p:txBody>
          <a:bodyPr wrap="square" rtlCol="0">
            <a:spAutoFit/>
          </a:bodyPr>
          <a:lstStyle/>
          <a:p>
            <a:pPr algn="ctr"/>
            <a:r>
              <a:rPr lang="en-IN" dirty="0" smtClean="0"/>
              <a:t>Send Response to HOD</a:t>
            </a:r>
            <a:endParaRPr lang="en-IN" dirty="0"/>
          </a:p>
        </p:txBody>
      </p:sp>
      <p:sp>
        <p:nvSpPr>
          <p:cNvPr id="8" name="TextBox 7"/>
          <p:cNvSpPr txBox="1"/>
          <p:nvPr/>
        </p:nvSpPr>
        <p:spPr>
          <a:xfrm>
            <a:off x="2692977" y="4189111"/>
            <a:ext cx="6244937" cy="1021556"/>
          </a:xfrm>
          <a:prstGeom prst="roundRect">
            <a:avLst/>
          </a:prstGeom>
          <a:solidFill>
            <a:schemeClr val="accent1"/>
          </a:solidFill>
        </p:spPr>
        <p:txBody>
          <a:bodyPr wrap="square" rtlCol="0">
            <a:spAutoFit/>
          </a:bodyPr>
          <a:lstStyle/>
          <a:p>
            <a:pPr algn="ctr"/>
            <a:r>
              <a:rPr lang="en-IN" dirty="0"/>
              <a:t>HOD evaluate </a:t>
            </a:r>
            <a:r>
              <a:rPr lang="en-IN" dirty="0" smtClean="0"/>
              <a:t>– IDEA and Implementation team effort (duration and performance) based on that </a:t>
            </a:r>
            <a:r>
              <a:rPr lang="en-IN" dirty="0"/>
              <a:t>HOD give </a:t>
            </a:r>
            <a:r>
              <a:rPr lang="en-IN" dirty="0" smtClean="0"/>
              <a:t>score to team and Grade to IDEA </a:t>
            </a:r>
            <a:endParaRPr lang="en-IN" dirty="0"/>
          </a:p>
        </p:txBody>
      </p:sp>
      <p:sp>
        <p:nvSpPr>
          <p:cNvPr id="9" name="TextBox 8"/>
          <p:cNvSpPr txBox="1"/>
          <p:nvPr/>
        </p:nvSpPr>
        <p:spPr>
          <a:xfrm>
            <a:off x="2817668" y="5600589"/>
            <a:ext cx="6244937" cy="401479"/>
          </a:xfrm>
          <a:prstGeom prst="snip1Rect">
            <a:avLst/>
          </a:prstGeom>
          <a:solidFill>
            <a:schemeClr val="accent5">
              <a:lumMod val="75000"/>
            </a:schemeClr>
          </a:solidFill>
        </p:spPr>
        <p:txBody>
          <a:bodyPr wrap="square" rtlCol="0">
            <a:spAutoFit/>
          </a:bodyPr>
          <a:lstStyle/>
          <a:p>
            <a:pPr algn="ctr"/>
            <a:r>
              <a:rPr lang="en-IN" dirty="0" smtClean="0">
                <a:solidFill>
                  <a:schemeClr val="bg1"/>
                </a:solidFill>
              </a:rPr>
              <a:t>Send Response to </a:t>
            </a:r>
            <a:r>
              <a:rPr lang="en-IN" dirty="0">
                <a:solidFill>
                  <a:schemeClr val="bg1"/>
                </a:solidFill>
              </a:rPr>
              <a:t>Beneficiary </a:t>
            </a:r>
            <a:r>
              <a:rPr lang="en-IN" dirty="0" smtClean="0">
                <a:solidFill>
                  <a:schemeClr val="bg1"/>
                </a:solidFill>
              </a:rPr>
              <a:t>Team</a:t>
            </a:r>
            <a:endParaRPr lang="en-IN" dirty="0">
              <a:solidFill>
                <a:schemeClr val="bg1"/>
              </a:solidFill>
            </a:endParaRPr>
          </a:p>
        </p:txBody>
      </p:sp>
      <p:sp>
        <p:nvSpPr>
          <p:cNvPr id="11" name="TextBox 10"/>
          <p:cNvSpPr txBox="1"/>
          <p:nvPr/>
        </p:nvSpPr>
        <p:spPr>
          <a:xfrm>
            <a:off x="5280749" y="3586773"/>
            <a:ext cx="1318777" cy="408623"/>
          </a:xfrm>
          <a:prstGeom prst="roundRect">
            <a:avLst/>
          </a:prstGeom>
          <a:solidFill>
            <a:schemeClr val="accent4">
              <a:lumMod val="60000"/>
              <a:lumOff val="40000"/>
            </a:schemeClr>
          </a:solidFill>
        </p:spPr>
        <p:txBody>
          <a:bodyPr wrap="square" rtlCol="0">
            <a:spAutoFit/>
          </a:bodyPr>
          <a:lstStyle/>
          <a:p>
            <a:pPr algn="ctr"/>
            <a:r>
              <a:rPr lang="en-IN" dirty="0" smtClean="0"/>
              <a:t> </a:t>
            </a:r>
            <a:r>
              <a:rPr lang="en-IN" dirty="0"/>
              <a:t>HOD</a:t>
            </a:r>
          </a:p>
        </p:txBody>
      </p:sp>
      <p:cxnSp>
        <p:nvCxnSpPr>
          <p:cNvPr id="12" name="Straight Arrow Connector 11"/>
          <p:cNvCxnSpPr>
            <a:endCxn id="5" idx="0"/>
          </p:cNvCxnSpPr>
          <p:nvPr/>
        </p:nvCxnSpPr>
        <p:spPr>
          <a:xfrm>
            <a:off x="5898574" y="1560027"/>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5940136" y="2583848"/>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endCxn id="11" idx="0"/>
          </p:cNvCxnSpPr>
          <p:nvPr/>
        </p:nvCxnSpPr>
        <p:spPr>
          <a:xfrm>
            <a:off x="5934940" y="3416027"/>
            <a:ext cx="5198" cy="170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5950529" y="4007758"/>
            <a:ext cx="0" cy="1763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5967850" y="5190202"/>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393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IN" dirty="0"/>
              <a:t>PIMS work flow 5</a:t>
            </a:r>
            <a:endParaRPr lang="fr-FR" dirty="0"/>
          </a:p>
        </p:txBody>
      </p:sp>
      <p:sp>
        <p:nvSpPr>
          <p:cNvPr id="10" name="ZoneTexte 9"/>
          <p:cNvSpPr txBox="1"/>
          <p:nvPr/>
        </p:nvSpPr>
        <p:spPr>
          <a:xfrm>
            <a:off x="126125" y="969699"/>
            <a:ext cx="11730516" cy="5459257"/>
          </a:xfrm>
          <a:prstGeom prst="rect">
            <a:avLst/>
          </a:prstGeom>
          <a:noFill/>
        </p:spPr>
        <p:txBody>
          <a:bodyPr wrap="square" lIns="0" tIns="0" rIns="0" bIns="0" numCol="2" spcCol="252000" rtlCol="0" anchor="t">
            <a:noAutofit/>
          </a:bodyPr>
          <a:lstStyle/>
          <a:p>
            <a:pPr marL="811933" lvl="1" defTabSz="1219170"/>
            <a:endParaRPr lang="en-US" sz="1333" dirty="0">
              <a:solidFill>
                <a:srgbClr val="009AD9">
                  <a:lumMod val="75000"/>
                </a:srgbClr>
              </a:solidFill>
              <a:latin typeface="Segoe UI"/>
              <a:cs typeface="Segoe UI"/>
            </a:endParaRPr>
          </a:p>
        </p:txBody>
      </p:sp>
      <p:sp>
        <p:nvSpPr>
          <p:cNvPr id="3" name="Rectangle 2"/>
          <p:cNvSpPr/>
          <p:nvPr/>
        </p:nvSpPr>
        <p:spPr>
          <a:xfrm>
            <a:off x="5934418" y="3182780"/>
            <a:ext cx="261610" cy="461665"/>
          </a:xfrm>
          <a:prstGeom prst="rect">
            <a:avLst/>
          </a:prstGeom>
        </p:spPr>
        <p:txBody>
          <a:bodyPr wrap="none">
            <a:spAutoFit/>
          </a:bodyPr>
          <a:lstStyle/>
          <a:p>
            <a:pPr defTabSz="1219170"/>
            <a:r>
              <a:rPr lang="en-US" sz="2400" dirty="0">
                <a:solidFill>
                  <a:srgbClr val="000000"/>
                </a:solidFill>
                <a:latin typeface="Times New Roman" panose="02020603050405020304" pitchFamily="18" charset="0"/>
              </a:rPr>
              <a:t> </a:t>
            </a:r>
            <a:endParaRPr lang="en-US" sz="2400" dirty="0">
              <a:solidFill>
                <a:prstClr val="black"/>
              </a:solidFill>
              <a:latin typeface="Segoe UI"/>
            </a:endParaRPr>
          </a:p>
        </p:txBody>
      </p:sp>
      <p:sp>
        <p:nvSpPr>
          <p:cNvPr id="5" name="TextBox 4"/>
          <p:cNvSpPr txBox="1"/>
          <p:nvPr/>
        </p:nvSpPr>
        <p:spPr>
          <a:xfrm>
            <a:off x="3767568" y="1050696"/>
            <a:ext cx="3202134" cy="408623"/>
          </a:xfrm>
          <a:prstGeom prst="roundRect">
            <a:avLst/>
          </a:prstGeom>
          <a:solidFill>
            <a:schemeClr val="accent5">
              <a:lumMod val="75000"/>
            </a:schemeClr>
          </a:solidFill>
        </p:spPr>
        <p:txBody>
          <a:bodyPr wrap="square" rtlCol="0">
            <a:spAutoFit/>
          </a:bodyPr>
          <a:lstStyle/>
          <a:p>
            <a:pPr algn="ctr"/>
            <a:r>
              <a:rPr lang="en-IN" dirty="0" smtClean="0">
                <a:solidFill>
                  <a:schemeClr val="bg1"/>
                </a:solidFill>
              </a:rPr>
              <a:t> Beneficiary Team</a:t>
            </a:r>
            <a:endParaRPr lang="en-IN" dirty="0">
              <a:solidFill>
                <a:schemeClr val="bg1"/>
              </a:solidFill>
            </a:endParaRPr>
          </a:p>
        </p:txBody>
      </p:sp>
      <p:sp>
        <p:nvSpPr>
          <p:cNvPr id="6" name="TextBox 5"/>
          <p:cNvSpPr txBox="1"/>
          <p:nvPr/>
        </p:nvSpPr>
        <p:spPr>
          <a:xfrm>
            <a:off x="2246170" y="1649905"/>
            <a:ext cx="6244937" cy="408623"/>
          </a:xfrm>
          <a:prstGeom prst="roundRect">
            <a:avLst/>
          </a:prstGeom>
          <a:solidFill>
            <a:srgbClr val="002060"/>
          </a:solidFill>
        </p:spPr>
        <p:txBody>
          <a:bodyPr wrap="square" rtlCol="0">
            <a:spAutoFit/>
          </a:bodyPr>
          <a:lstStyle/>
          <a:p>
            <a:pPr algn="ctr"/>
            <a:r>
              <a:rPr lang="en-IN" dirty="0" smtClean="0">
                <a:solidFill>
                  <a:schemeClr val="bg1"/>
                </a:solidFill>
              </a:rPr>
              <a:t> Beneficiary Team evaluate score of IDEA given by HOD</a:t>
            </a:r>
            <a:endParaRPr lang="en-IN" dirty="0">
              <a:solidFill>
                <a:schemeClr val="bg1"/>
              </a:solidFill>
            </a:endParaRPr>
          </a:p>
        </p:txBody>
      </p:sp>
      <p:sp>
        <p:nvSpPr>
          <p:cNvPr id="7" name="TextBox 6"/>
          <p:cNvSpPr txBox="1"/>
          <p:nvPr/>
        </p:nvSpPr>
        <p:spPr>
          <a:xfrm>
            <a:off x="2246166" y="2723739"/>
            <a:ext cx="6244937" cy="401479"/>
          </a:xfrm>
          <a:prstGeom prst="snip2SameRect">
            <a:avLst/>
          </a:prstGeom>
          <a:solidFill>
            <a:srgbClr val="00B050"/>
          </a:solidFill>
        </p:spPr>
        <p:txBody>
          <a:bodyPr wrap="square" rtlCol="0">
            <a:spAutoFit/>
          </a:bodyPr>
          <a:lstStyle/>
          <a:p>
            <a:pPr algn="ctr"/>
            <a:r>
              <a:rPr lang="en-IN" dirty="0" smtClean="0"/>
              <a:t> they will accept or alter the Grade given by HOD</a:t>
            </a:r>
            <a:endParaRPr lang="en-IN" dirty="0"/>
          </a:p>
        </p:txBody>
      </p:sp>
      <p:sp>
        <p:nvSpPr>
          <p:cNvPr id="8" name="TextBox 7"/>
          <p:cNvSpPr txBox="1"/>
          <p:nvPr/>
        </p:nvSpPr>
        <p:spPr>
          <a:xfrm>
            <a:off x="2246166" y="3514299"/>
            <a:ext cx="6244937" cy="408623"/>
          </a:xfrm>
          <a:prstGeom prst="roundRect">
            <a:avLst/>
          </a:prstGeom>
          <a:solidFill>
            <a:srgbClr val="00B0F0"/>
          </a:solidFill>
        </p:spPr>
        <p:txBody>
          <a:bodyPr wrap="square" rtlCol="0">
            <a:spAutoFit/>
          </a:bodyPr>
          <a:lstStyle/>
          <a:p>
            <a:pPr algn="ctr"/>
            <a:r>
              <a:rPr lang="en-IN" dirty="0" smtClean="0"/>
              <a:t>Send Response to Beneficiary Approval</a:t>
            </a:r>
            <a:endParaRPr lang="en-IN" dirty="0"/>
          </a:p>
        </p:txBody>
      </p:sp>
      <p:sp>
        <p:nvSpPr>
          <p:cNvPr id="9" name="TextBox 8"/>
          <p:cNvSpPr txBox="1"/>
          <p:nvPr/>
        </p:nvSpPr>
        <p:spPr>
          <a:xfrm>
            <a:off x="3939018" y="4312003"/>
            <a:ext cx="2859231" cy="408623"/>
          </a:xfrm>
          <a:prstGeom prst="roundRect">
            <a:avLst/>
          </a:prstGeom>
          <a:solidFill>
            <a:schemeClr val="accent5">
              <a:lumMod val="60000"/>
              <a:lumOff val="40000"/>
            </a:schemeClr>
          </a:solidFill>
        </p:spPr>
        <p:txBody>
          <a:bodyPr wrap="square" rtlCol="0">
            <a:spAutoFit/>
          </a:bodyPr>
          <a:lstStyle/>
          <a:p>
            <a:pPr algn="ctr"/>
            <a:r>
              <a:rPr lang="en-IN" dirty="0" smtClean="0"/>
              <a:t>Beneficiary Approval</a:t>
            </a:r>
            <a:endParaRPr lang="en-IN" dirty="0"/>
          </a:p>
        </p:txBody>
      </p:sp>
      <p:sp>
        <p:nvSpPr>
          <p:cNvPr id="11" name="TextBox 10"/>
          <p:cNvSpPr txBox="1"/>
          <p:nvPr/>
        </p:nvSpPr>
        <p:spPr>
          <a:xfrm>
            <a:off x="2246164" y="5210166"/>
            <a:ext cx="6244937" cy="715089"/>
          </a:xfrm>
          <a:prstGeom prst="roundRect">
            <a:avLst/>
          </a:prstGeom>
          <a:solidFill>
            <a:schemeClr val="accent1">
              <a:lumMod val="60000"/>
              <a:lumOff val="40000"/>
            </a:schemeClr>
          </a:solidFill>
        </p:spPr>
        <p:txBody>
          <a:bodyPr wrap="square" rtlCol="0">
            <a:spAutoFit/>
          </a:bodyPr>
          <a:lstStyle/>
          <a:p>
            <a:pPr algn="ctr"/>
            <a:r>
              <a:rPr lang="en-IN" dirty="0"/>
              <a:t>Beneficiary Approval </a:t>
            </a:r>
            <a:r>
              <a:rPr lang="en-IN" dirty="0" smtClean="0"/>
              <a:t>will check and send response to Financial Manager</a:t>
            </a:r>
            <a:endParaRPr lang="en-IN" dirty="0"/>
          </a:p>
        </p:txBody>
      </p:sp>
      <p:cxnSp>
        <p:nvCxnSpPr>
          <p:cNvPr id="12" name="Straight Arrow Connector 11"/>
          <p:cNvCxnSpPr>
            <a:endCxn id="6" idx="0"/>
          </p:cNvCxnSpPr>
          <p:nvPr/>
        </p:nvCxnSpPr>
        <p:spPr>
          <a:xfrm>
            <a:off x="5358240" y="1449912"/>
            <a:ext cx="10399" cy="1999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5368632" y="2315565"/>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5379024" y="3147967"/>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5379024" y="3942584"/>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5389416" y="4776616"/>
            <a:ext cx="10392" cy="377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5244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poclain-hydraulics-template-16-9">
  <a:themeElements>
    <a:clrScheme name="Poclain">
      <a:dk1>
        <a:sysClr val="windowText" lastClr="000000"/>
      </a:dk1>
      <a:lt1>
        <a:sysClr val="window" lastClr="FFFFFF"/>
      </a:lt1>
      <a:dk2>
        <a:srgbClr val="675E55"/>
      </a:dk2>
      <a:lt2>
        <a:srgbClr val="F0F0F0"/>
      </a:lt2>
      <a:accent1>
        <a:srgbClr val="009AD9"/>
      </a:accent1>
      <a:accent2>
        <a:srgbClr val="00699E"/>
      </a:accent2>
      <a:accent3>
        <a:srgbClr val="8D7F7F"/>
      </a:accent3>
      <a:accent4>
        <a:srgbClr val="006C92"/>
      </a:accent4>
      <a:accent5>
        <a:srgbClr val="314893"/>
      </a:accent5>
      <a:accent6>
        <a:srgbClr val="BFB8B1"/>
      </a:accent6>
      <a:hlink>
        <a:srgbClr val="009AD9"/>
      </a:hlink>
      <a:folHlink>
        <a:srgbClr val="009AD9"/>
      </a:folHlink>
    </a:clrScheme>
    <a:fontScheme name="Poclain">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400" dirty="0" smtClean="0">
            <a:solidFill>
              <a:schemeClr val="accent2"/>
            </a:solidFill>
          </a:defRPr>
        </a:defPPr>
      </a:lstStyle>
    </a:txDef>
  </a:objectDefaults>
  <a:extraClrSchemeLst/>
  <a:extLst>
    <a:ext uri="{05A4C25C-085E-4340-85A3-A5531E510DB2}">
      <thm15:themeFamily xmlns:thm15="http://schemas.microsoft.com/office/thememl/2012/main" name="Poclain" id="{1F6C9F3B-3115-4EB6-BD62-C413B0D4D2EE}" vid="{D76182B1-6730-490A-81F1-D685CB378B50}"/>
    </a:ext>
  </a:extLst>
</a:theme>
</file>

<file path=docProps/app.xml><?xml version="1.0" encoding="utf-8"?>
<Properties xmlns="http://schemas.openxmlformats.org/officeDocument/2006/extended-properties" xmlns:vt="http://schemas.openxmlformats.org/officeDocument/2006/docPropsVTypes">
  <TotalTime>508</TotalTime>
  <Words>867</Words>
  <Application>Microsoft Office PowerPoint</Application>
  <PresentationFormat>Widescreen</PresentationFormat>
  <Paragraphs>261</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Algerian</vt:lpstr>
      <vt:lpstr>Arial</vt:lpstr>
      <vt:lpstr>Calibri</vt:lpstr>
      <vt:lpstr>Century Gothic</vt:lpstr>
      <vt:lpstr>Segoe UI</vt:lpstr>
      <vt:lpstr>Times New Roman</vt:lpstr>
      <vt:lpstr>poclain-hydraulics-template-16-9</vt:lpstr>
      <vt:lpstr>PowerPoint Presentation</vt:lpstr>
      <vt:lpstr>PIMS Project – Flow - users </vt:lpstr>
      <vt:lpstr>PIMS Project – Flow - users </vt:lpstr>
      <vt:lpstr>PIMS Project – Flow - users </vt:lpstr>
      <vt:lpstr>PIMS work flow 1</vt:lpstr>
      <vt:lpstr>PIMS work flow 2</vt:lpstr>
      <vt:lpstr>PIMS work flow 3</vt:lpstr>
      <vt:lpstr>PIMS work flow 4</vt:lpstr>
      <vt:lpstr>PIMS work flow 5</vt:lpstr>
      <vt:lpstr>PIMS work flow 6</vt:lpstr>
      <vt:lpstr>PIMS WORK FLOW SCREENSHOTS</vt:lpstr>
      <vt:lpstr>PowerPoint Presentation</vt:lpstr>
      <vt:lpstr>Main Dashboard module:  In this module represents overall suggestions count based on total, reject, approve and new suggestion.    </vt:lpstr>
      <vt:lpstr>Login module:  In this module represents login process for both official member and employees.  </vt:lpstr>
      <vt:lpstr>PowerPoint Presentation</vt:lpstr>
      <vt:lpstr>Employee module  In this module contain Home, New suggestion and Employee Task, in Employee Task as Implementation module defined.  Home: Contains idea list view based on employee.  </vt:lpstr>
      <vt:lpstr>New Suggestion: Employee will suggestion post here  </vt:lpstr>
      <vt:lpstr>Implementation module:(Task)   In this module represent HOD assign task to Team member(Employee).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Poclain-Hydraulics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Lokesh NATARAJAN</dc:creator>
  <cp:lastModifiedBy>B2Q-DEVELOPER</cp:lastModifiedBy>
  <cp:revision>90</cp:revision>
  <dcterms:created xsi:type="dcterms:W3CDTF">2020-07-23T13:05:52Z</dcterms:created>
  <dcterms:modified xsi:type="dcterms:W3CDTF">2021-05-30T06:25:03Z</dcterms:modified>
</cp:coreProperties>
</file>